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73" r:id="rId2"/>
    <p:sldId id="256" r:id="rId3"/>
    <p:sldId id="379" r:id="rId4"/>
    <p:sldId id="336" r:id="rId5"/>
    <p:sldId id="337" r:id="rId6"/>
    <p:sldId id="261" r:id="rId7"/>
    <p:sldId id="334" r:id="rId8"/>
    <p:sldId id="335" r:id="rId9"/>
    <p:sldId id="265" r:id="rId10"/>
    <p:sldId id="266" r:id="rId11"/>
    <p:sldId id="267" r:id="rId12"/>
    <p:sldId id="268" r:id="rId13"/>
    <p:sldId id="345" r:id="rId14"/>
    <p:sldId id="269" r:id="rId15"/>
    <p:sldId id="271" r:id="rId16"/>
    <p:sldId id="272" r:id="rId17"/>
    <p:sldId id="276" r:id="rId18"/>
    <p:sldId id="273" r:id="rId19"/>
    <p:sldId id="274" r:id="rId20"/>
    <p:sldId id="277" r:id="rId21"/>
    <p:sldId id="278" r:id="rId22"/>
    <p:sldId id="280" r:id="rId23"/>
    <p:sldId id="281" r:id="rId24"/>
    <p:sldId id="282" r:id="rId25"/>
    <p:sldId id="283" r:id="rId26"/>
    <p:sldId id="285" r:id="rId27"/>
    <p:sldId id="298" r:id="rId28"/>
    <p:sldId id="286" r:id="rId29"/>
    <p:sldId id="299" r:id="rId30"/>
    <p:sldId id="332" r:id="rId31"/>
    <p:sldId id="300" r:id="rId32"/>
    <p:sldId id="301" r:id="rId33"/>
    <p:sldId id="302" r:id="rId34"/>
    <p:sldId id="305" r:id="rId35"/>
    <p:sldId id="284" r:id="rId36"/>
    <p:sldId id="306" r:id="rId37"/>
    <p:sldId id="307" r:id="rId38"/>
    <p:sldId id="303"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287" r:id="rId64"/>
    <p:sldId id="288" r:id="rId65"/>
    <p:sldId id="289" r:id="rId66"/>
    <p:sldId id="290" r:id="rId67"/>
    <p:sldId id="291" r:id="rId68"/>
    <p:sldId id="292" r:id="rId69"/>
    <p:sldId id="293" r:id="rId70"/>
    <p:sldId id="294" r:id="rId71"/>
    <p:sldId id="295" r:id="rId72"/>
    <p:sldId id="296" r:id="rId73"/>
    <p:sldId id="297" r:id="rId74"/>
    <p:sldId id="343" r:id="rId75"/>
    <p:sldId id="346" r:id="rId76"/>
    <p:sldId id="347" r:id="rId77"/>
    <p:sldId id="348" r:id="rId78"/>
    <p:sldId id="349" r:id="rId79"/>
    <p:sldId id="350" r:id="rId80"/>
    <p:sldId id="351" r:id="rId81"/>
    <p:sldId id="352" r:id="rId82"/>
    <p:sldId id="362" r:id="rId83"/>
    <p:sldId id="354" r:id="rId84"/>
    <p:sldId id="355" r:id="rId85"/>
    <p:sldId id="356" r:id="rId86"/>
    <p:sldId id="357" r:id="rId87"/>
    <p:sldId id="358" r:id="rId88"/>
    <p:sldId id="359" r:id="rId89"/>
    <p:sldId id="360" r:id="rId90"/>
    <p:sldId id="361" r:id="rId91"/>
    <p:sldId id="363" r:id="rId92"/>
    <p:sldId id="365" r:id="rId93"/>
    <p:sldId id="366" r:id="rId94"/>
    <p:sldId id="367" r:id="rId95"/>
    <p:sldId id="369" r:id="rId96"/>
    <p:sldId id="370" r:id="rId97"/>
    <p:sldId id="371" r:id="rId98"/>
    <p:sldId id="372" r:id="rId99"/>
    <p:sldId id="377" r:id="rId100"/>
    <p:sldId id="376" r:id="rId101"/>
    <p:sldId id="378" r:id="rId102"/>
    <p:sldId id="341" r:id="rId103"/>
    <p:sldId id="375" r:id="rId104"/>
    <p:sldId id="374" r:id="rId105"/>
    <p:sldId id="342" r:id="rId106"/>
    <p:sldId id="339" r:id="rId107"/>
    <p:sldId id="340" r:id="rId108"/>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AC8C6E-97B8-B336-D08E-BDA751316D4B}" v="331" dt="2024-11-19T19:03:40.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557" autoAdjust="0"/>
  </p:normalViewPr>
  <p:slideViewPr>
    <p:cSldViewPr snapToGrid="0">
      <p:cViewPr varScale="1">
        <p:scale>
          <a:sx n="106" d="100"/>
          <a:sy n="106" d="100"/>
        </p:scale>
        <p:origin x="792" y="10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FFAEDA-5396-4D79-A3D0-59B5F8B9C6B5}"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D5E6AFC-87C8-4F2D-8A56-79670F185D02}">
      <dgm:prSet/>
      <dgm:spPr/>
      <dgm:t>
        <a:bodyPr/>
        <a:lstStyle/>
        <a:p>
          <a:r>
            <a:rPr lang="en-US"/>
            <a:t>Python</a:t>
          </a:r>
        </a:p>
      </dgm:t>
    </dgm:pt>
    <dgm:pt modelId="{E591BC90-3459-44CE-B575-8A268E61E8A6}" type="parTrans" cxnId="{2578D01E-B96A-4B38-8798-6F964AFD1E6A}">
      <dgm:prSet/>
      <dgm:spPr/>
      <dgm:t>
        <a:bodyPr/>
        <a:lstStyle/>
        <a:p>
          <a:endParaRPr lang="en-US"/>
        </a:p>
      </dgm:t>
    </dgm:pt>
    <dgm:pt modelId="{AA84B3A6-F942-4A31-ADEE-A4C2E6C2529E}" type="sibTrans" cxnId="{2578D01E-B96A-4B38-8798-6F964AFD1E6A}">
      <dgm:prSet/>
      <dgm:spPr/>
      <dgm:t>
        <a:bodyPr/>
        <a:lstStyle/>
        <a:p>
          <a:endParaRPr lang="en-US"/>
        </a:p>
      </dgm:t>
    </dgm:pt>
    <dgm:pt modelId="{CD07B3F6-02DB-4F94-A5A2-B04B615B88DE}">
      <dgm:prSet/>
      <dgm:spPr/>
      <dgm:t>
        <a:bodyPr/>
        <a:lstStyle/>
        <a:p>
          <a:r>
            <a:rPr lang="en-US"/>
            <a:t>SQL</a:t>
          </a:r>
        </a:p>
      </dgm:t>
    </dgm:pt>
    <dgm:pt modelId="{EFC46F2E-71CB-4761-A5D4-CC3481DC558A}" type="parTrans" cxnId="{B5D42E1D-762C-4576-B374-D060D4BF8631}">
      <dgm:prSet/>
      <dgm:spPr/>
      <dgm:t>
        <a:bodyPr/>
        <a:lstStyle/>
        <a:p>
          <a:endParaRPr lang="en-US"/>
        </a:p>
      </dgm:t>
    </dgm:pt>
    <dgm:pt modelId="{B695147A-46D6-48FF-9982-15A14EA739C3}" type="sibTrans" cxnId="{B5D42E1D-762C-4576-B374-D060D4BF8631}">
      <dgm:prSet/>
      <dgm:spPr/>
      <dgm:t>
        <a:bodyPr/>
        <a:lstStyle/>
        <a:p>
          <a:endParaRPr lang="en-US"/>
        </a:p>
      </dgm:t>
    </dgm:pt>
    <dgm:pt modelId="{4D896A38-3DD4-46A4-B267-E50898ACFBED}">
      <dgm:prSet/>
      <dgm:spPr/>
      <dgm:t>
        <a:bodyPr/>
        <a:lstStyle/>
        <a:p>
          <a:r>
            <a:rPr lang="en-US"/>
            <a:t>Excel </a:t>
          </a:r>
        </a:p>
      </dgm:t>
    </dgm:pt>
    <dgm:pt modelId="{9FFCE334-1F71-429C-8958-4232D1DDC95B}" type="parTrans" cxnId="{86F6FD0B-F898-4AF1-961E-50F7F36AABF7}">
      <dgm:prSet/>
      <dgm:spPr/>
      <dgm:t>
        <a:bodyPr/>
        <a:lstStyle/>
        <a:p>
          <a:endParaRPr lang="en-US"/>
        </a:p>
      </dgm:t>
    </dgm:pt>
    <dgm:pt modelId="{3D14AD16-2089-4CB5-89EF-A69C208C6EA4}" type="sibTrans" cxnId="{86F6FD0B-F898-4AF1-961E-50F7F36AABF7}">
      <dgm:prSet/>
      <dgm:spPr/>
      <dgm:t>
        <a:bodyPr/>
        <a:lstStyle/>
        <a:p>
          <a:endParaRPr lang="en-US"/>
        </a:p>
      </dgm:t>
    </dgm:pt>
    <dgm:pt modelId="{2E982541-EFAB-456E-8847-48E06B28028E}">
      <dgm:prSet/>
      <dgm:spPr/>
      <dgm:t>
        <a:bodyPr/>
        <a:lstStyle/>
        <a:p>
          <a:r>
            <a:rPr lang="en-US"/>
            <a:t>Tableau</a:t>
          </a:r>
        </a:p>
      </dgm:t>
    </dgm:pt>
    <dgm:pt modelId="{7F98CD1E-C3B7-425F-A2F7-6434C477178C}" type="parTrans" cxnId="{65575C35-701B-45AC-9786-99CE2799FA2A}">
      <dgm:prSet/>
      <dgm:spPr/>
      <dgm:t>
        <a:bodyPr/>
        <a:lstStyle/>
        <a:p>
          <a:endParaRPr lang="en-US"/>
        </a:p>
      </dgm:t>
    </dgm:pt>
    <dgm:pt modelId="{EFDB03F5-223A-4CC7-B960-C9CE3C1275FC}" type="sibTrans" cxnId="{65575C35-701B-45AC-9786-99CE2799FA2A}">
      <dgm:prSet/>
      <dgm:spPr/>
      <dgm:t>
        <a:bodyPr/>
        <a:lstStyle/>
        <a:p>
          <a:endParaRPr lang="en-US"/>
        </a:p>
      </dgm:t>
    </dgm:pt>
    <dgm:pt modelId="{36AC2326-2389-410F-8882-4688DD21B895}">
      <dgm:prSet/>
      <dgm:spPr/>
      <dgm:t>
        <a:bodyPr/>
        <a:lstStyle/>
        <a:p>
          <a:r>
            <a:rPr lang="en-US"/>
            <a:t>R</a:t>
          </a:r>
        </a:p>
      </dgm:t>
    </dgm:pt>
    <dgm:pt modelId="{17B4840D-AF93-426A-9D2C-F47005005AA1}" type="parTrans" cxnId="{3AC9CA62-6248-43FC-9CCF-E965BBABAA4D}">
      <dgm:prSet/>
      <dgm:spPr/>
      <dgm:t>
        <a:bodyPr/>
        <a:lstStyle/>
        <a:p>
          <a:endParaRPr lang="en-US"/>
        </a:p>
      </dgm:t>
    </dgm:pt>
    <dgm:pt modelId="{A25E75C5-0C02-48CD-9BE6-BAA0D18AAD11}" type="sibTrans" cxnId="{3AC9CA62-6248-43FC-9CCF-E965BBABAA4D}">
      <dgm:prSet/>
      <dgm:spPr/>
      <dgm:t>
        <a:bodyPr/>
        <a:lstStyle/>
        <a:p>
          <a:endParaRPr lang="en-US"/>
        </a:p>
      </dgm:t>
    </dgm:pt>
    <dgm:pt modelId="{BB89543D-F4D5-4B97-82F0-E01E0CA47565}" type="pres">
      <dgm:prSet presAssocID="{30FFAEDA-5396-4D79-A3D0-59B5F8B9C6B5}" presName="outerComposite" presStyleCnt="0">
        <dgm:presLayoutVars>
          <dgm:chMax val="5"/>
          <dgm:dir/>
          <dgm:resizeHandles val="exact"/>
        </dgm:presLayoutVars>
      </dgm:prSet>
      <dgm:spPr/>
    </dgm:pt>
    <dgm:pt modelId="{4F0157DF-DCC5-4591-A2DC-3B0DEFB51C45}" type="pres">
      <dgm:prSet presAssocID="{30FFAEDA-5396-4D79-A3D0-59B5F8B9C6B5}" presName="dummyMaxCanvas" presStyleCnt="0">
        <dgm:presLayoutVars/>
      </dgm:prSet>
      <dgm:spPr/>
    </dgm:pt>
    <dgm:pt modelId="{B0841E6C-64E6-4227-8D78-73E5BC2C43BE}" type="pres">
      <dgm:prSet presAssocID="{30FFAEDA-5396-4D79-A3D0-59B5F8B9C6B5}" presName="FiveNodes_1" presStyleLbl="node1" presStyleIdx="0" presStyleCnt="5">
        <dgm:presLayoutVars>
          <dgm:bulletEnabled val="1"/>
        </dgm:presLayoutVars>
      </dgm:prSet>
      <dgm:spPr/>
    </dgm:pt>
    <dgm:pt modelId="{82A2F8DF-6C90-416B-AE80-86E77751DC9B}" type="pres">
      <dgm:prSet presAssocID="{30FFAEDA-5396-4D79-A3D0-59B5F8B9C6B5}" presName="FiveNodes_2" presStyleLbl="node1" presStyleIdx="1" presStyleCnt="5">
        <dgm:presLayoutVars>
          <dgm:bulletEnabled val="1"/>
        </dgm:presLayoutVars>
      </dgm:prSet>
      <dgm:spPr/>
    </dgm:pt>
    <dgm:pt modelId="{E0F35EBB-BFF0-4844-96D4-BA9D0A7BDC38}" type="pres">
      <dgm:prSet presAssocID="{30FFAEDA-5396-4D79-A3D0-59B5F8B9C6B5}" presName="FiveNodes_3" presStyleLbl="node1" presStyleIdx="2" presStyleCnt="5">
        <dgm:presLayoutVars>
          <dgm:bulletEnabled val="1"/>
        </dgm:presLayoutVars>
      </dgm:prSet>
      <dgm:spPr/>
    </dgm:pt>
    <dgm:pt modelId="{6D696629-3061-4ACC-8C18-0D4220998259}" type="pres">
      <dgm:prSet presAssocID="{30FFAEDA-5396-4D79-A3D0-59B5F8B9C6B5}" presName="FiveNodes_4" presStyleLbl="node1" presStyleIdx="3" presStyleCnt="5">
        <dgm:presLayoutVars>
          <dgm:bulletEnabled val="1"/>
        </dgm:presLayoutVars>
      </dgm:prSet>
      <dgm:spPr/>
    </dgm:pt>
    <dgm:pt modelId="{A3507D96-0F25-4686-AA9F-CE8693118594}" type="pres">
      <dgm:prSet presAssocID="{30FFAEDA-5396-4D79-A3D0-59B5F8B9C6B5}" presName="FiveNodes_5" presStyleLbl="node1" presStyleIdx="4" presStyleCnt="5">
        <dgm:presLayoutVars>
          <dgm:bulletEnabled val="1"/>
        </dgm:presLayoutVars>
      </dgm:prSet>
      <dgm:spPr/>
    </dgm:pt>
    <dgm:pt modelId="{A4C0B4FB-2BE0-4C83-AF10-F3065C6A86BD}" type="pres">
      <dgm:prSet presAssocID="{30FFAEDA-5396-4D79-A3D0-59B5F8B9C6B5}" presName="FiveConn_1-2" presStyleLbl="fgAccFollowNode1" presStyleIdx="0" presStyleCnt="4">
        <dgm:presLayoutVars>
          <dgm:bulletEnabled val="1"/>
        </dgm:presLayoutVars>
      </dgm:prSet>
      <dgm:spPr/>
    </dgm:pt>
    <dgm:pt modelId="{CC96CD16-94E5-4561-B1DD-10659D54E752}" type="pres">
      <dgm:prSet presAssocID="{30FFAEDA-5396-4D79-A3D0-59B5F8B9C6B5}" presName="FiveConn_2-3" presStyleLbl="fgAccFollowNode1" presStyleIdx="1" presStyleCnt="4">
        <dgm:presLayoutVars>
          <dgm:bulletEnabled val="1"/>
        </dgm:presLayoutVars>
      </dgm:prSet>
      <dgm:spPr/>
    </dgm:pt>
    <dgm:pt modelId="{6EFD742F-71B8-45EB-9F3D-3E2443DEB193}" type="pres">
      <dgm:prSet presAssocID="{30FFAEDA-5396-4D79-A3D0-59B5F8B9C6B5}" presName="FiveConn_3-4" presStyleLbl="fgAccFollowNode1" presStyleIdx="2" presStyleCnt="4">
        <dgm:presLayoutVars>
          <dgm:bulletEnabled val="1"/>
        </dgm:presLayoutVars>
      </dgm:prSet>
      <dgm:spPr/>
    </dgm:pt>
    <dgm:pt modelId="{32663E1F-0A3E-4A33-B80A-538BEBE80077}" type="pres">
      <dgm:prSet presAssocID="{30FFAEDA-5396-4D79-A3D0-59B5F8B9C6B5}" presName="FiveConn_4-5" presStyleLbl="fgAccFollowNode1" presStyleIdx="3" presStyleCnt="4">
        <dgm:presLayoutVars>
          <dgm:bulletEnabled val="1"/>
        </dgm:presLayoutVars>
      </dgm:prSet>
      <dgm:spPr/>
    </dgm:pt>
    <dgm:pt modelId="{26BEF3FB-1F0A-4507-855F-23983EB3FDDD}" type="pres">
      <dgm:prSet presAssocID="{30FFAEDA-5396-4D79-A3D0-59B5F8B9C6B5}" presName="FiveNodes_1_text" presStyleLbl="node1" presStyleIdx="4" presStyleCnt="5">
        <dgm:presLayoutVars>
          <dgm:bulletEnabled val="1"/>
        </dgm:presLayoutVars>
      </dgm:prSet>
      <dgm:spPr/>
    </dgm:pt>
    <dgm:pt modelId="{44EDE873-D28E-47FB-A156-8FD8939EE98A}" type="pres">
      <dgm:prSet presAssocID="{30FFAEDA-5396-4D79-A3D0-59B5F8B9C6B5}" presName="FiveNodes_2_text" presStyleLbl="node1" presStyleIdx="4" presStyleCnt="5">
        <dgm:presLayoutVars>
          <dgm:bulletEnabled val="1"/>
        </dgm:presLayoutVars>
      </dgm:prSet>
      <dgm:spPr/>
    </dgm:pt>
    <dgm:pt modelId="{21CD3526-FB76-4200-98EE-D5FB209D4E3D}" type="pres">
      <dgm:prSet presAssocID="{30FFAEDA-5396-4D79-A3D0-59B5F8B9C6B5}" presName="FiveNodes_3_text" presStyleLbl="node1" presStyleIdx="4" presStyleCnt="5">
        <dgm:presLayoutVars>
          <dgm:bulletEnabled val="1"/>
        </dgm:presLayoutVars>
      </dgm:prSet>
      <dgm:spPr/>
    </dgm:pt>
    <dgm:pt modelId="{C0A15E24-CA40-4CF0-9552-B8E971CAF4DC}" type="pres">
      <dgm:prSet presAssocID="{30FFAEDA-5396-4D79-A3D0-59B5F8B9C6B5}" presName="FiveNodes_4_text" presStyleLbl="node1" presStyleIdx="4" presStyleCnt="5">
        <dgm:presLayoutVars>
          <dgm:bulletEnabled val="1"/>
        </dgm:presLayoutVars>
      </dgm:prSet>
      <dgm:spPr/>
    </dgm:pt>
    <dgm:pt modelId="{2633C4DC-1D79-4738-BE84-C7BA9AB08126}" type="pres">
      <dgm:prSet presAssocID="{30FFAEDA-5396-4D79-A3D0-59B5F8B9C6B5}" presName="FiveNodes_5_text" presStyleLbl="node1" presStyleIdx="4" presStyleCnt="5">
        <dgm:presLayoutVars>
          <dgm:bulletEnabled val="1"/>
        </dgm:presLayoutVars>
      </dgm:prSet>
      <dgm:spPr/>
    </dgm:pt>
  </dgm:ptLst>
  <dgm:cxnLst>
    <dgm:cxn modelId="{86F6FD0B-F898-4AF1-961E-50F7F36AABF7}" srcId="{30FFAEDA-5396-4D79-A3D0-59B5F8B9C6B5}" destId="{4D896A38-3DD4-46A4-B267-E50898ACFBED}" srcOrd="2" destOrd="0" parTransId="{9FFCE334-1F71-429C-8958-4232D1DDC95B}" sibTransId="{3D14AD16-2089-4CB5-89EF-A69C208C6EA4}"/>
    <dgm:cxn modelId="{8DDACE0E-75B5-4062-9896-D21274DD42C3}" type="presOf" srcId="{30FFAEDA-5396-4D79-A3D0-59B5F8B9C6B5}" destId="{BB89543D-F4D5-4B97-82F0-E01E0CA47565}" srcOrd="0" destOrd="0" presId="urn:microsoft.com/office/officeart/2005/8/layout/vProcess5"/>
    <dgm:cxn modelId="{AA65F01C-F804-49F9-9D99-E78C1DC6D6BC}" type="presOf" srcId="{FD5E6AFC-87C8-4F2D-8A56-79670F185D02}" destId="{B0841E6C-64E6-4227-8D78-73E5BC2C43BE}" srcOrd="0" destOrd="0" presId="urn:microsoft.com/office/officeart/2005/8/layout/vProcess5"/>
    <dgm:cxn modelId="{B5D42E1D-762C-4576-B374-D060D4BF8631}" srcId="{30FFAEDA-5396-4D79-A3D0-59B5F8B9C6B5}" destId="{CD07B3F6-02DB-4F94-A5A2-B04B615B88DE}" srcOrd="1" destOrd="0" parTransId="{EFC46F2E-71CB-4761-A5D4-CC3481DC558A}" sibTransId="{B695147A-46D6-48FF-9982-15A14EA739C3}"/>
    <dgm:cxn modelId="{2578D01E-B96A-4B38-8798-6F964AFD1E6A}" srcId="{30FFAEDA-5396-4D79-A3D0-59B5F8B9C6B5}" destId="{FD5E6AFC-87C8-4F2D-8A56-79670F185D02}" srcOrd="0" destOrd="0" parTransId="{E591BC90-3459-44CE-B575-8A268E61E8A6}" sibTransId="{AA84B3A6-F942-4A31-ADEE-A4C2E6C2529E}"/>
    <dgm:cxn modelId="{D18D3C2F-8004-4AD9-9C5C-92D691AD7792}" type="presOf" srcId="{FD5E6AFC-87C8-4F2D-8A56-79670F185D02}" destId="{26BEF3FB-1F0A-4507-855F-23983EB3FDDD}" srcOrd="1" destOrd="0" presId="urn:microsoft.com/office/officeart/2005/8/layout/vProcess5"/>
    <dgm:cxn modelId="{65575C35-701B-45AC-9786-99CE2799FA2A}" srcId="{30FFAEDA-5396-4D79-A3D0-59B5F8B9C6B5}" destId="{2E982541-EFAB-456E-8847-48E06B28028E}" srcOrd="3" destOrd="0" parTransId="{7F98CD1E-C3B7-425F-A2F7-6434C477178C}" sibTransId="{EFDB03F5-223A-4CC7-B960-C9CE3C1275FC}"/>
    <dgm:cxn modelId="{89789C5D-5515-41D8-8BB9-728CD59786F7}" type="presOf" srcId="{36AC2326-2389-410F-8882-4688DD21B895}" destId="{2633C4DC-1D79-4738-BE84-C7BA9AB08126}" srcOrd="1" destOrd="0" presId="urn:microsoft.com/office/officeart/2005/8/layout/vProcess5"/>
    <dgm:cxn modelId="{DDAE9D60-F938-4998-8C99-9EB90B84CCF0}" type="presOf" srcId="{2E982541-EFAB-456E-8847-48E06B28028E}" destId="{C0A15E24-CA40-4CF0-9552-B8E971CAF4DC}" srcOrd="1" destOrd="0" presId="urn:microsoft.com/office/officeart/2005/8/layout/vProcess5"/>
    <dgm:cxn modelId="{BCE96A62-B872-403E-941E-14BFFFCE8545}" type="presOf" srcId="{3D14AD16-2089-4CB5-89EF-A69C208C6EA4}" destId="{6EFD742F-71B8-45EB-9F3D-3E2443DEB193}" srcOrd="0" destOrd="0" presId="urn:microsoft.com/office/officeart/2005/8/layout/vProcess5"/>
    <dgm:cxn modelId="{3AC9CA62-6248-43FC-9CCF-E965BBABAA4D}" srcId="{30FFAEDA-5396-4D79-A3D0-59B5F8B9C6B5}" destId="{36AC2326-2389-410F-8882-4688DD21B895}" srcOrd="4" destOrd="0" parTransId="{17B4840D-AF93-426A-9D2C-F47005005AA1}" sibTransId="{A25E75C5-0C02-48CD-9BE6-BAA0D18AAD11}"/>
    <dgm:cxn modelId="{10ACD442-9F56-4E4B-897C-089E875B4905}" type="presOf" srcId="{4D896A38-3DD4-46A4-B267-E50898ACFBED}" destId="{E0F35EBB-BFF0-4844-96D4-BA9D0A7BDC38}" srcOrd="0" destOrd="0" presId="urn:microsoft.com/office/officeart/2005/8/layout/vProcess5"/>
    <dgm:cxn modelId="{D89DD06C-894D-4B1D-B0F7-75EFCDEA020D}" type="presOf" srcId="{4D896A38-3DD4-46A4-B267-E50898ACFBED}" destId="{21CD3526-FB76-4200-98EE-D5FB209D4E3D}" srcOrd="1" destOrd="0" presId="urn:microsoft.com/office/officeart/2005/8/layout/vProcess5"/>
    <dgm:cxn modelId="{EBE77880-709D-4B5E-B650-A7D6A9512E49}" type="presOf" srcId="{36AC2326-2389-410F-8882-4688DD21B895}" destId="{A3507D96-0F25-4686-AA9F-CE8693118594}" srcOrd="0" destOrd="0" presId="urn:microsoft.com/office/officeart/2005/8/layout/vProcess5"/>
    <dgm:cxn modelId="{600ADA87-5200-41D3-ADB3-F3293BA7CF3F}" type="presOf" srcId="{2E982541-EFAB-456E-8847-48E06B28028E}" destId="{6D696629-3061-4ACC-8C18-0D4220998259}" srcOrd="0" destOrd="0" presId="urn:microsoft.com/office/officeart/2005/8/layout/vProcess5"/>
    <dgm:cxn modelId="{7D58A689-6FB2-4DA1-A38A-56929B97691A}" type="presOf" srcId="{AA84B3A6-F942-4A31-ADEE-A4C2E6C2529E}" destId="{A4C0B4FB-2BE0-4C83-AF10-F3065C6A86BD}" srcOrd="0" destOrd="0" presId="urn:microsoft.com/office/officeart/2005/8/layout/vProcess5"/>
    <dgm:cxn modelId="{C8CFAEB1-8262-4697-AAAD-AEE34F7388C9}" type="presOf" srcId="{CD07B3F6-02DB-4F94-A5A2-B04B615B88DE}" destId="{44EDE873-D28E-47FB-A156-8FD8939EE98A}" srcOrd="1" destOrd="0" presId="urn:microsoft.com/office/officeart/2005/8/layout/vProcess5"/>
    <dgm:cxn modelId="{F3E2E6CF-20AD-4C08-9956-52E5F21F961B}" type="presOf" srcId="{CD07B3F6-02DB-4F94-A5A2-B04B615B88DE}" destId="{82A2F8DF-6C90-416B-AE80-86E77751DC9B}" srcOrd="0" destOrd="0" presId="urn:microsoft.com/office/officeart/2005/8/layout/vProcess5"/>
    <dgm:cxn modelId="{F23543EB-D5FF-4589-91A1-D0FF5F522F2B}" type="presOf" srcId="{B695147A-46D6-48FF-9982-15A14EA739C3}" destId="{CC96CD16-94E5-4561-B1DD-10659D54E752}" srcOrd="0" destOrd="0" presId="urn:microsoft.com/office/officeart/2005/8/layout/vProcess5"/>
    <dgm:cxn modelId="{516999EF-BC20-4DBD-ACF9-2CF372B454CB}" type="presOf" srcId="{EFDB03F5-223A-4CC7-B960-C9CE3C1275FC}" destId="{32663E1F-0A3E-4A33-B80A-538BEBE80077}" srcOrd="0" destOrd="0" presId="urn:microsoft.com/office/officeart/2005/8/layout/vProcess5"/>
    <dgm:cxn modelId="{F19616CC-3B34-43A7-8454-A7ADC72C5D6A}" type="presParOf" srcId="{BB89543D-F4D5-4B97-82F0-E01E0CA47565}" destId="{4F0157DF-DCC5-4591-A2DC-3B0DEFB51C45}" srcOrd="0" destOrd="0" presId="urn:microsoft.com/office/officeart/2005/8/layout/vProcess5"/>
    <dgm:cxn modelId="{004A877A-6B94-40DB-9A20-23D5BD8A2F43}" type="presParOf" srcId="{BB89543D-F4D5-4B97-82F0-E01E0CA47565}" destId="{B0841E6C-64E6-4227-8D78-73E5BC2C43BE}" srcOrd="1" destOrd="0" presId="urn:microsoft.com/office/officeart/2005/8/layout/vProcess5"/>
    <dgm:cxn modelId="{C7A5DBDF-70CC-45B8-82E5-46F280CB2895}" type="presParOf" srcId="{BB89543D-F4D5-4B97-82F0-E01E0CA47565}" destId="{82A2F8DF-6C90-416B-AE80-86E77751DC9B}" srcOrd="2" destOrd="0" presId="urn:microsoft.com/office/officeart/2005/8/layout/vProcess5"/>
    <dgm:cxn modelId="{D02B2A15-FC56-414A-922C-4FDC61982DA1}" type="presParOf" srcId="{BB89543D-F4D5-4B97-82F0-E01E0CA47565}" destId="{E0F35EBB-BFF0-4844-96D4-BA9D0A7BDC38}" srcOrd="3" destOrd="0" presId="urn:microsoft.com/office/officeart/2005/8/layout/vProcess5"/>
    <dgm:cxn modelId="{6A0774E0-B30B-417D-A4CD-838DDE4BE337}" type="presParOf" srcId="{BB89543D-F4D5-4B97-82F0-E01E0CA47565}" destId="{6D696629-3061-4ACC-8C18-0D4220998259}" srcOrd="4" destOrd="0" presId="urn:microsoft.com/office/officeart/2005/8/layout/vProcess5"/>
    <dgm:cxn modelId="{279E89C0-0033-454E-A2B5-CEBDC6ACE102}" type="presParOf" srcId="{BB89543D-F4D5-4B97-82F0-E01E0CA47565}" destId="{A3507D96-0F25-4686-AA9F-CE8693118594}" srcOrd="5" destOrd="0" presId="urn:microsoft.com/office/officeart/2005/8/layout/vProcess5"/>
    <dgm:cxn modelId="{DBBC49E7-D046-4558-9488-3EE046E2515D}" type="presParOf" srcId="{BB89543D-F4D5-4B97-82F0-E01E0CA47565}" destId="{A4C0B4FB-2BE0-4C83-AF10-F3065C6A86BD}" srcOrd="6" destOrd="0" presId="urn:microsoft.com/office/officeart/2005/8/layout/vProcess5"/>
    <dgm:cxn modelId="{F26CAF78-437C-4E14-80C8-0170F3289658}" type="presParOf" srcId="{BB89543D-F4D5-4B97-82F0-E01E0CA47565}" destId="{CC96CD16-94E5-4561-B1DD-10659D54E752}" srcOrd="7" destOrd="0" presId="urn:microsoft.com/office/officeart/2005/8/layout/vProcess5"/>
    <dgm:cxn modelId="{A6457F72-B07E-4BF0-9183-41610FC923CF}" type="presParOf" srcId="{BB89543D-F4D5-4B97-82F0-E01E0CA47565}" destId="{6EFD742F-71B8-45EB-9F3D-3E2443DEB193}" srcOrd="8" destOrd="0" presId="urn:microsoft.com/office/officeart/2005/8/layout/vProcess5"/>
    <dgm:cxn modelId="{A96F943B-64BF-4336-8ACD-0273B3B36B2A}" type="presParOf" srcId="{BB89543D-F4D5-4B97-82F0-E01E0CA47565}" destId="{32663E1F-0A3E-4A33-B80A-538BEBE80077}" srcOrd="9" destOrd="0" presId="urn:microsoft.com/office/officeart/2005/8/layout/vProcess5"/>
    <dgm:cxn modelId="{EB8BD1F0-461D-4AF0-B94C-C9079F391C23}" type="presParOf" srcId="{BB89543D-F4D5-4B97-82F0-E01E0CA47565}" destId="{26BEF3FB-1F0A-4507-855F-23983EB3FDDD}" srcOrd="10" destOrd="0" presId="urn:microsoft.com/office/officeart/2005/8/layout/vProcess5"/>
    <dgm:cxn modelId="{BF6A1592-1215-4624-96AD-1CA86418AAD4}" type="presParOf" srcId="{BB89543D-F4D5-4B97-82F0-E01E0CA47565}" destId="{44EDE873-D28E-47FB-A156-8FD8939EE98A}" srcOrd="11" destOrd="0" presId="urn:microsoft.com/office/officeart/2005/8/layout/vProcess5"/>
    <dgm:cxn modelId="{EDDB62DA-BC6C-4E3C-B200-5CCFD2984558}" type="presParOf" srcId="{BB89543D-F4D5-4B97-82F0-E01E0CA47565}" destId="{21CD3526-FB76-4200-98EE-D5FB209D4E3D}" srcOrd="12" destOrd="0" presId="urn:microsoft.com/office/officeart/2005/8/layout/vProcess5"/>
    <dgm:cxn modelId="{865CBA16-88CE-410C-A709-362DD2EDDDE5}" type="presParOf" srcId="{BB89543D-F4D5-4B97-82F0-E01E0CA47565}" destId="{C0A15E24-CA40-4CF0-9552-B8E971CAF4DC}" srcOrd="13" destOrd="0" presId="urn:microsoft.com/office/officeart/2005/8/layout/vProcess5"/>
    <dgm:cxn modelId="{56A38206-511F-4F20-87B1-BD2866196E7B}" type="presParOf" srcId="{BB89543D-F4D5-4B97-82F0-E01E0CA47565}" destId="{2633C4DC-1D79-4738-BE84-C7BA9AB08126}"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F7866-A650-4067-BCAA-A809E17635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029029-3C8E-4A76-A908-CF2D32AA0A8C}">
      <dgm:prSet/>
      <dgm:spPr/>
      <dgm:t>
        <a:bodyPr/>
        <a:lstStyle/>
        <a:p>
          <a:pPr>
            <a:lnSpc>
              <a:spcPct val="100000"/>
            </a:lnSpc>
          </a:pPr>
          <a:r>
            <a:rPr lang="en-US"/>
            <a:t>The primary objective of the "Job Scope" project is to analyze compensation trends and job market dynamics within the Egyptian technology sector. </a:t>
          </a:r>
        </a:p>
      </dgm:t>
    </dgm:pt>
    <dgm:pt modelId="{8FF79128-1390-4DBE-88AF-C04455E9F19C}" type="parTrans" cxnId="{8F9A7CF7-54BC-4409-A70E-DCB37EBCBACD}">
      <dgm:prSet/>
      <dgm:spPr/>
      <dgm:t>
        <a:bodyPr/>
        <a:lstStyle/>
        <a:p>
          <a:endParaRPr lang="en-US"/>
        </a:p>
      </dgm:t>
    </dgm:pt>
    <dgm:pt modelId="{27EF02B0-5571-426B-85C3-05BD67889E4D}" type="sibTrans" cxnId="{8F9A7CF7-54BC-4409-A70E-DCB37EBCBACD}">
      <dgm:prSet/>
      <dgm:spPr/>
      <dgm:t>
        <a:bodyPr/>
        <a:lstStyle/>
        <a:p>
          <a:pPr>
            <a:lnSpc>
              <a:spcPct val="100000"/>
            </a:lnSpc>
          </a:pPr>
          <a:endParaRPr lang="en-US"/>
        </a:p>
      </dgm:t>
    </dgm:pt>
    <dgm:pt modelId="{926BBA12-1949-461F-B910-D42811771B68}">
      <dgm:prSet/>
      <dgm:spPr/>
      <dgm:t>
        <a:bodyPr/>
        <a:lstStyle/>
        <a:p>
          <a:pPr>
            <a:lnSpc>
              <a:spcPct val="100000"/>
            </a:lnSpc>
          </a:pPr>
          <a:r>
            <a:rPr lang="en-US" dirty="0"/>
            <a:t>By leveraging data scraped from a leading website on the Egyptian job market, this project seeks to uncover insights about compensation patterns, job roles, industry focus, and diversity in the tech industry.</a:t>
          </a:r>
        </a:p>
      </dgm:t>
    </dgm:pt>
    <dgm:pt modelId="{8048E26A-40EC-4588-BAF6-9306CAD0AEBB}" type="parTrans" cxnId="{498B6BD8-DACB-4850-BEDA-00FFAD38C8C0}">
      <dgm:prSet/>
      <dgm:spPr/>
      <dgm:t>
        <a:bodyPr/>
        <a:lstStyle/>
        <a:p>
          <a:endParaRPr lang="en-US"/>
        </a:p>
      </dgm:t>
    </dgm:pt>
    <dgm:pt modelId="{9980A37B-27D9-4AFC-9EAE-885EE9307087}" type="sibTrans" cxnId="{498B6BD8-DACB-4850-BEDA-00FFAD38C8C0}">
      <dgm:prSet/>
      <dgm:spPr/>
      <dgm:t>
        <a:bodyPr/>
        <a:lstStyle/>
        <a:p>
          <a:pPr>
            <a:lnSpc>
              <a:spcPct val="100000"/>
            </a:lnSpc>
          </a:pPr>
          <a:endParaRPr lang="en-US"/>
        </a:p>
      </dgm:t>
    </dgm:pt>
    <dgm:pt modelId="{D2B24CEF-2EE9-4C3B-9933-63E60605F311}">
      <dgm:prSet/>
      <dgm:spPr/>
      <dgm:t>
        <a:bodyPr/>
        <a:lstStyle/>
        <a:p>
          <a:pPr>
            <a:lnSpc>
              <a:spcPct val="100000"/>
            </a:lnSpc>
          </a:pPr>
          <a:r>
            <a:rPr lang="en-US"/>
            <a:t>Our analysis aims to assist stakeholders—such as job seekers, employers, and policymakers—by providing a clearer understanding of the factors influencing salaries and job opportunities in Egypt’s tech landscape.</a:t>
          </a:r>
        </a:p>
      </dgm:t>
    </dgm:pt>
    <dgm:pt modelId="{9406B2DD-7755-4FC5-A41A-85FC997FF958}" type="parTrans" cxnId="{87FC7E2B-5FA8-431D-93BA-90A91C621E4B}">
      <dgm:prSet/>
      <dgm:spPr/>
      <dgm:t>
        <a:bodyPr/>
        <a:lstStyle/>
        <a:p>
          <a:endParaRPr lang="en-US"/>
        </a:p>
      </dgm:t>
    </dgm:pt>
    <dgm:pt modelId="{0D5141B8-656C-4CB5-BCD6-08BABF166D83}" type="sibTrans" cxnId="{87FC7E2B-5FA8-431D-93BA-90A91C621E4B}">
      <dgm:prSet/>
      <dgm:spPr/>
      <dgm:t>
        <a:bodyPr/>
        <a:lstStyle/>
        <a:p>
          <a:endParaRPr lang="en-US"/>
        </a:p>
      </dgm:t>
    </dgm:pt>
    <dgm:pt modelId="{489BD5DE-3D59-48FC-A86C-876544EE7C43}" type="pres">
      <dgm:prSet presAssocID="{2D9F7866-A650-4067-BCAA-A809E1763503}" presName="root" presStyleCnt="0">
        <dgm:presLayoutVars>
          <dgm:dir/>
          <dgm:resizeHandles val="exact"/>
        </dgm:presLayoutVars>
      </dgm:prSet>
      <dgm:spPr/>
    </dgm:pt>
    <dgm:pt modelId="{F35ADAEE-20F4-48EB-9964-98A345E0C12A}" type="pres">
      <dgm:prSet presAssocID="{F7029029-3C8E-4A76-A908-CF2D32AA0A8C}" presName="compNode" presStyleCnt="0"/>
      <dgm:spPr/>
    </dgm:pt>
    <dgm:pt modelId="{3E7927A2-5914-4386-8A63-19DDB3AC6A51}" type="pres">
      <dgm:prSet presAssocID="{F7029029-3C8E-4A76-A908-CF2D32AA0A8C}" presName="bgRect" presStyleLbl="bgShp" presStyleIdx="0" presStyleCnt="3"/>
      <dgm:spPr/>
    </dgm:pt>
    <dgm:pt modelId="{150F50A0-B46E-40C0-BB1B-91EDA83BDDD1}" type="pres">
      <dgm:prSet presAssocID="{F7029029-3C8E-4A76-A908-CF2D32AA0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7CF52647-AFBF-4C46-9EC5-B1E75C997504}" type="pres">
      <dgm:prSet presAssocID="{F7029029-3C8E-4A76-A908-CF2D32AA0A8C}" presName="spaceRect" presStyleCnt="0"/>
      <dgm:spPr/>
    </dgm:pt>
    <dgm:pt modelId="{2442F2E2-5CD9-4048-88CD-2E23BBC67ABE}" type="pres">
      <dgm:prSet presAssocID="{F7029029-3C8E-4A76-A908-CF2D32AA0A8C}" presName="parTx" presStyleLbl="revTx" presStyleIdx="0" presStyleCnt="3">
        <dgm:presLayoutVars>
          <dgm:chMax val="0"/>
          <dgm:chPref val="0"/>
        </dgm:presLayoutVars>
      </dgm:prSet>
      <dgm:spPr/>
    </dgm:pt>
    <dgm:pt modelId="{1BA6FF68-1F3A-48F1-B866-3ABB9C0EA5A7}" type="pres">
      <dgm:prSet presAssocID="{27EF02B0-5571-426B-85C3-05BD67889E4D}" presName="sibTrans" presStyleCnt="0"/>
      <dgm:spPr/>
    </dgm:pt>
    <dgm:pt modelId="{BD1E35DA-1533-46E4-910F-D802CFEA295B}" type="pres">
      <dgm:prSet presAssocID="{926BBA12-1949-461F-B910-D42811771B68}" presName="compNode" presStyleCnt="0"/>
      <dgm:spPr/>
    </dgm:pt>
    <dgm:pt modelId="{E5659E24-33A6-4B1A-BEE1-C37BBBB14A7A}" type="pres">
      <dgm:prSet presAssocID="{926BBA12-1949-461F-B910-D42811771B68}" presName="bgRect" presStyleLbl="bgShp" presStyleIdx="1" presStyleCnt="3"/>
      <dgm:spPr/>
    </dgm:pt>
    <dgm:pt modelId="{431ADCDA-2598-4DCA-BB66-118E7369A6DC}" type="pres">
      <dgm:prSet presAssocID="{926BBA12-1949-461F-B910-D42811771B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0FE7C8C-D280-4BA7-9DA6-722097C116D9}" type="pres">
      <dgm:prSet presAssocID="{926BBA12-1949-461F-B910-D42811771B68}" presName="spaceRect" presStyleCnt="0"/>
      <dgm:spPr/>
    </dgm:pt>
    <dgm:pt modelId="{2821E15B-AF53-4A96-9DE7-EDDD0B327D2B}" type="pres">
      <dgm:prSet presAssocID="{926BBA12-1949-461F-B910-D42811771B68}" presName="parTx" presStyleLbl="revTx" presStyleIdx="1" presStyleCnt="3">
        <dgm:presLayoutVars>
          <dgm:chMax val="0"/>
          <dgm:chPref val="0"/>
        </dgm:presLayoutVars>
      </dgm:prSet>
      <dgm:spPr/>
    </dgm:pt>
    <dgm:pt modelId="{BE0EFC09-81C4-4172-886C-B6A9F27A6F40}" type="pres">
      <dgm:prSet presAssocID="{9980A37B-27D9-4AFC-9EAE-885EE9307087}" presName="sibTrans" presStyleCnt="0"/>
      <dgm:spPr/>
    </dgm:pt>
    <dgm:pt modelId="{0F1459FC-ACA9-4873-A570-0A442A9A4BC3}" type="pres">
      <dgm:prSet presAssocID="{D2B24CEF-2EE9-4C3B-9933-63E60605F311}" presName="compNode" presStyleCnt="0"/>
      <dgm:spPr/>
    </dgm:pt>
    <dgm:pt modelId="{223F8896-1CA5-4E6C-85EB-22B21463E722}" type="pres">
      <dgm:prSet presAssocID="{D2B24CEF-2EE9-4C3B-9933-63E60605F311}" presName="bgRect" presStyleLbl="bgShp" presStyleIdx="2" presStyleCnt="3"/>
      <dgm:spPr/>
    </dgm:pt>
    <dgm:pt modelId="{15933E3D-1506-4022-AF51-0CAA739B3159}" type="pres">
      <dgm:prSet presAssocID="{D2B24CEF-2EE9-4C3B-9933-63E60605F3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D4C55390-CCA2-4399-BE84-EF513D7BB7E8}" type="pres">
      <dgm:prSet presAssocID="{D2B24CEF-2EE9-4C3B-9933-63E60605F311}" presName="spaceRect" presStyleCnt="0"/>
      <dgm:spPr/>
    </dgm:pt>
    <dgm:pt modelId="{26A507C3-EA36-4610-BF1E-8CB74E580935}" type="pres">
      <dgm:prSet presAssocID="{D2B24CEF-2EE9-4C3B-9933-63E60605F311}" presName="parTx" presStyleLbl="revTx" presStyleIdx="2" presStyleCnt="3">
        <dgm:presLayoutVars>
          <dgm:chMax val="0"/>
          <dgm:chPref val="0"/>
        </dgm:presLayoutVars>
      </dgm:prSet>
      <dgm:spPr/>
    </dgm:pt>
  </dgm:ptLst>
  <dgm:cxnLst>
    <dgm:cxn modelId="{26875C05-30A5-4A71-8D95-D505960DB54F}" type="presOf" srcId="{D2B24CEF-2EE9-4C3B-9933-63E60605F311}" destId="{26A507C3-EA36-4610-BF1E-8CB74E580935}" srcOrd="0" destOrd="0" presId="urn:microsoft.com/office/officeart/2018/2/layout/IconVerticalSolidList"/>
    <dgm:cxn modelId="{87FC7E2B-5FA8-431D-93BA-90A91C621E4B}" srcId="{2D9F7866-A650-4067-BCAA-A809E1763503}" destId="{D2B24CEF-2EE9-4C3B-9933-63E60605F311}" srcOrd="2" destOrd="0" parTransId="{9406B2DD-7755-4FC5-A41A-85FC997FF958}" sibTransId="{0D5141B8-656C-4CB5-BCD6-08BABF166D83}"/>
    <dgm:cxn modelId="{9001BE54-C382-4B7D-9266-E9147D167C77}" type="presOf" srcId="{926BBA12-1949-461F-B910-D42811771B68}" destId="{2821E15B-AF53-4A96-9DE7-EDDD0B327D2B}" srcOrd="0" destOrd="0" presId="urn:microsoft.com/office/officeart/2018/2/layout/IconVerticalSolidList"/>
    <dgm:cxn modelId="{C61D02CF-259F-4659-9CEF-4D277466AFC5}" type="presOf" srcId="{F7029029-3C8E-4A76-A908-CF2D32AA0A8C}" destId="{2442F2E2-5CD9-4048-88CD-2E23BBC67ABE}" srcOrd="0" destOrd="0" presId="urn:microsoft.com/office/officeart/2018/2/layout/IconVerticalSolidList"/>
    <dgm:cxn modelId="{498B6BD8-DACB-4850-BEDA-00FFAD38C8C0}" srcId="{2D9F7866-A650-4067-BCAA-A809E1763503}" destId="{926BBA12-1949-461F-B910-D42811771B68}" srcOrd="1" destOrd="0" parTransId="{8048E26A-40EC-4588-BAF6-9306CAD0AEBB}" sibTransId="{9980A37B-27D9-4AFC-9EAE-885EE9307087}"/>
    <dgm:cxn modelId="{E1C81DE1-6776-4F49-AB51-9397AC24AF8B}" type="presOf" srcId="{2D9F7866-A650-4067-BCAA-A809E1763503}" destId="{489BD5DE-3D59-48FC-A86C-876544EE7C43}" srcOrd="0" destOrd="0" presId="urn:microsoft.com/office/officeart/2018/2/layout/IconVerticalSolidList"/>
    <dgm:cxn modelId="{8F9A7CF7-54BC-4409-A70E-DCB37EBCBACD}" srcId="{2D9F7866-A650-4067-BCAA-A809E1763503}" destId="{F7029029-3C8E-4A76-A908-CF2D32AA0A8C}" srcOrd="0" destOrd="0" parTransId="{8FF79128-1390-4DBE-88AF-C04455E9F19C}" sibTransId="{27EF02B0-5571-426B-85C3-05BD67889E4D}"/>
    <dgm:cxn modelId="{A78C86EF-B392-47C5-9FC4-CC2F5CC7F684}" type="presParOf" srcId="{489BD5DE-3D59-48FC-A86C-876544EE7C43}" destId="{F35ADAEE-20F4-48EB-9964-98A345E0C12A}" srcOrd="0" destOrd="0" presId="urn:microsoft.com/office/officeart/2018/2/layout/IconVerticalSolidList"/>
    <dgm:cxn modelId="{971965C2-982A-4E74-B13B-3D8E1087FC05}" type="presParOf" srcId="{F35ADAEE-20F4-48EB-9964-98A345E0C12A}" destId="{3E7927A2-5914-4386-8A63-19DDB3AC6A51}" srcOrd="0" destOrd="0" presId="urn:microsoft.com/office/officeart/2018/2/layout/IconVerticalSolidList"/>
    <dgm:cxn modelId="{018CCC63-8B75-4DBC-8617-1E33CDFE0D33}" type="presParOf" srcId="{F35ADAEE-20F4-48EB-9964-98A345E0C12A}" destId="{150F50A0-B46E-40C0-BB1B-91EDA83BDDD1}" srcOrd="1" destOrd="0" presId="urn:microsoft.com/office/officeart/2018/2/layout/IconVerticalSolidList"/>
    <dgm:cxn modelId="{D5C0E8A9-D3E7-4DE1-B7A0-355873D44110}" type="presParOf" srcId="{F35ADAEE-20F4-48EB-9964-98A345E0C12A}" destId="{7CF52647-AFBF-4C46-9EC5-B1E75C997504}" srcOrd="2" destOrd="0" presId="urn:microsoft.com/office/officeart/2018/2/layout/IconVerticalSolidList"/>
    <dgm:cxn modelId="{D47EF32E-F7EF-4BB3-B185-2E6D9A5EA072}" type="presParOf" srcId="{F35ADAEE-20F4-48EB-9964-98A345E0C12A}" destId="{2442F2E2-5CD9-4048-88CD-2E23BBC67ABE}" srcOrd="3" destOrd="0" presId="urn:microsoft.com/office/officeart/2018/2/layout/IconVerticalSolidList"/>
    <dgm:cxn modelId="{81BE6C3E-9C60-4799-AE50-06B810DBA95F}" type="presParOf" srcId="{489BD5DE-3D59-48FC-A86C-876544EE7C43}" destId="{1BA6FF68-1F3A-48F1-B866-3ABB9C0EA5A7}" srcOrd="1" destOrd="0" presId="urn:microsoft.com/office/officeart/2018/2/layout/IconVerticalSolidList"/>
    <dgm:cxn modelId="{825D5C20-BF2B-4D53-90EC-EC2275EBE976}" type="presParOf" srcId="{489BD5DE-3D59-48FC-A86C-876544EE7C43}" destId="{BD1E35DA-1533-46E4-910F-D802CFEA295B}" srcOrd="2" destOrd="0" presId="urn:microsoft.com/office/officeart/2018/2/layout/IconVerticalSolidList"/>
    <dgm:cxn modelId="{D3361CF8-2187-4AAD-80F6-5C2A095E0737}" type="presParOf" srcId="{BD1E35DA-1533-46E4-910F-D802CFEA295B}" destId="{E5659E24-33A6-4B1A-BEE1-C37BBBB14A7A}" srcOrd="0" destOrd="0" presId="urn:microsoft.com/office/officeart/2018/2/layout/IconVerticalSolidList"/>
    <dgm:cxn modelId="{A4B11C17-55DA-4961-9F6F-3090FDF25084}" type="presParOf" srcId="{BD1E35DA-1533-46E4-910F-D802CFEA295B}" destId="{431ADCDA-2598-4DCA-BB66-118E7369A6DC}" srcOrd="1" destOrd="0" presId="urn:microsoft.com/office/officeart/2018/2/layout/IconVerticalSolidList"/>
    <dgm:cxn modelId="{68F17559-311E-4060-9967-68DDF1FDBDAE}" type="presParOf" srcId="{BD1E35DA-1533-46E4-910F-D802CFEA295B}" destId="{30FE7C8C-D280-4BA7-9DA6-722097C116D9}" srcOrd="2" destOrd="0" presId="urn:microsoft.com/office/officeart/2018/2/layout/IconVerticalSolidList"/>
    <dgm:cxn modelId="{66BC068A-3130-48C1-A7EC-B6B2210DFDE8}" type="presParOf" srcId="{BD1E35DA-1533-46E4-910F-D802CFEA295B}" destId="{2821E15B-AF53-4A96-9DE7-EDDD0B327D2B}" srcOrd="3" destOrd="0" presId="urn:microsoft.com/office/officeart/2018/2/layout/IconVerticalSolidList"/>
    <dgm:cxn modelId="{8CE29CB7-9374-469C-9293-506A0D2912F1}" type="presParOf" srcId="{489BD5DE-3D59-48FC-A86C-876544EE7C43}" destId="{BE0EFC09-81C4-4172-886C-B6A9F27A6F40}" srcOrd="3" destOrd="0" presId="urn:microsoft.com/office/officeart/2018/2/layout/IconVerticalSolidList"/>
    <dgm:cxn modelId="{638A7DDC-DBFA-4A6E-9D0D-BE2A08E2719D}" type="presParOf" srcId="{489BD5DE-3D59-48FC-A86C-876544EE7C43}" destId="{0F1459FC-ACA9-4873-A570-0A442A9A4BC3}" srcOrd="4" destOrd="0" presId="urn:microsoft.com/office/officeart/2018/2/layout/IconVerticalSolidList"/>
    <dgm:cxn modelId="{53A0FF99-2077-4C4B-8B32-A3EE810FECEF}" type="presParOf" srcId="{0F1459FC-ACA9-4873-A570-0A442A9A4BC3}" destId="{223F8896-1CA5-4E6C-85EB-22B21463E722}" srcOrd="0" destOrd="0" presId="urn:microsoft.com/office/officeart/2018/2/layout/IconVerticalSolidList"/>
    <dgm:cxn modelId="{3FB24654-C85E-4AD2-8777-0AB6ED06CE97}" type="presParOf" srcId="{0F1459FC-ACA9-4873-A570-0A442A9A4BC3}" destId="{15933E3D-1506-4022-AF51-0CAA739B3159}" srcOrd="1" destOrd="0" presId="urn:microsoft.com/office/officeart/2018/2/layout/IconVerticalSolidList"/>
    <dgm:cxn modelId="{54294B64-2F52-4671-B7AB-EBA33511E4B2}" type="presParOf" srcId="{0F1459FC-ACA9-4873-A570-0A442A9A4BC3}" destId="{D4C55390-CCA2-4399-BE84-EF513D7BB7E8}" srcOrd="2" destOrd="0" presId="urn:microsoft.com/office/officeart/2018/2/layout/IconVerticalSolidList"/>
    <dgm:cxn modelId="{FA1871DB-AE32-4B66-881B-7B73F6273C3F}" type="presParOf" srcId="{0F1459FC-ACA9-4873-A570-0A442A9A4BC3}" destId="{26A507C3-EA36-4610-BF1E-8CB74E5809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A82EA-393E-4CF6-820B-DC1F607421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AFB1C0-ACCD-4928-B0D4-E1995D150CCE}">
      <dgm:prSet/>
      <dgm:spPr/>
      <dgm:t>
        <a:bodyPr/>
        <a:lstStyle/>
        <a:p>
          <a:r>
            <a:rPr lang="en-US"/>
            <a:t>Is there any gender pay gap within different business markets, industries, or job titles?</a:t>
          </a:r>
        </a:p>
      </dgm:t>
    </dgm:pt>
    <dgm:pt modelId="{02155F42-7D59-4E00-A857-5916290FE1E4}" type="parTrans" cxnId="{235CFCFE-489A-41AA-8525-40C011CCC6C2}">
      <dgm:prSet/>
      <dgm:spPr/>
      <dgm:t>
        <a:bodyPr/>
        <a:lstStyle/>
        <a:p>
          <a:endParaRPr lang="en-US"/>
        </a:p>
      </dgm:t>
    </dgm:pt>
    <dgm:pt modelId="{54ABD7F8-3553-4C05-A349-E2E45BECB294}" type="sibTrans" cxnId="{235CFCFE-489A-41AA-8525-40C011CCC6C2}">
      <dgm:prSet/>
      <dgm:spPr/>
      <dgm:t>
        <a:bodyPr/>
        <a:lstStyle/>
        <a:p>
          <a:endParaRPr lang="en-US"/>
        </a:p>
      </dgm:t>
    </dgm:pt>
    <dgm:pt modelId="{B2147058-0670-4666-AF9B-3884EFE35F70}">
      <dgm:prSet/>
      <dgm:spPr/>
      <dgm:t>
        <a:bodyPr/>
        <a:lstStyle/>
        <a:p>
          <a:r>
            <a:rPr lang="en-US"/>
            <a:t>How does gender representation vary across job titles, business lines, or company sizes?</a:t>
          </a:r>
        </a:p>
      </dgm:t>
    </dgm:pt>
    <dgm:pt modelId="{743659C2-99CE-4A69-A73A-FF54AD7C11CB}" type="parTrans" cxnId="{3F0CA6FF-8F36-4BFC-A0DC-726B6FEFEB76}">
      <dgm:prSet/>
      <dgm:spPr/>
      <dgm:t>
        <a:bodyPr/>
        <a:lstStyle/>
        <a:p>
          <a:endParaRPr lang="en-US"/>
        </a:p>
      </dgm:t>
    </dgm:pt>
    <dgm:pt modelId="{AAFE3874-0CFC-436F-AAB2-5841FE7CE6F5}" type="sibTrans" cxnId="{3F0CA6FF-8F36-4BFC-A0DC-726B6FEFEB76}">
      <dgm:prSet/>
      <dgm:spPr/>
      <dgm:t>
        <a:bodyPr/>
        <a:lstStyle/>
        <a:p>
          <a:endParaRPr lang="en-US"/>
        </a:p>
      </dgm:t>
    </dgm:pt>
    <dgm:pt modelId="{60A406F3-E2D0-4B80-AB28-9B50EDEBC7D1}" type="pres">
      <dgm:prSet presAssocID="{814A82EA-393E-4CF6-820B-DC1F60742144}" presName="vert0" presStyleCnt="0">
        <dgm:presLayoutVars>
          <dgm:dir/>
          <dgm:animOne val="branch"/>
          <dgm:animLvl val="lvl"/>
        </dgm:presLayoutVars>
      </dgm:prSet>
      <dgm:spPr/>
    </dgm:pt>
    <dgm:pt modelId="{7C731E20-C104-463A-B79D-CA17FC6E65B5}" type="pres">
      <dgm:prSet presAssocID="{EFAFB1C0-ACCD-4928-B0D4-E1995D150CCE}" presName="thickLine" presStyleLbl="alignNode1" presStyleIdx="0" presStyleCnt="2"/>
      <dgm:spPr/>
    </dgm:pt>
    <dgm:pt modelId="{50C071D9-1471-45DB-BFEB-CC22D9475539}" type="pres">
      <dgm:prSet presAssocID="{EFAFB1C0-ACCD-4928-B0D4-E1995D150CCE}" presName="horz1" presStyleCnt="0"/>
      <dgm:spPr/>
    </dgm:pt>
    <dgm:pt modelId="{C51E9D68-AE84-433B-9422-5601E5517C66}" type="pres">
      <dgm:prSet presAssocID="{EFAFB1C0-ACCD-4928-B0D4-E1995D150CCE}" presName="tx1" presStyleLbl="revTx" presStyleIdx="0" presStyleCnt="2"/>
      <dgm:spPr/>
    </dgm:pt>
    <dgm:pt modelId="{E098B5B4-ABD7-4EA2-98D3-82E988E15251}" type="pres">
      <dgm:prSet presAssocID="{EFAFB1C0-ACCD-4928-B0D4-E1995D150CCE}" presName="vert1" presStyleCnt="0"/>
      <dgm:spPr/>
    </dgm:pt>
    <dgm:pt modelId="{B03711EF-F09E-40FE-97C7-C3CB66315D79}" type="pres">
      <dgm:prSet presAssocID="{B2147058-0670-4666-AF9B-3884EFE35F70}" presName="thickLine" presStyleLbl="alignNode1" presStyleIdx="1" presStyleCnt="2"/>
      <dgm:spPr/>
    </dgm:pt>
    <dgm:pt modelId="{BD54BB76-842B-4EBA-AEF2-A8C7C436794A}" type="pres">
      <dgm:prSet presAssocID="{B2147058-0670-4666-AF9B-3884EFE35F70}" presName="horz1" presStyleCnt="0"/>
      <dgm:spPr/>
    </dgm:pt>
    <dgm:pt modelId="{A1763784-C49C-46C9-BAD5-5B801A8A4872}" type="pres">
      <dgm:prSet presAssocID="{B2147058-0670-4666-AF9B-3884EFE35F70}" presName="tx1" presStyleLbl="revTx" presStyleIdx="1" presStyleCnt="2"/>
      <dgm:spPr/>
    </dgm:pt>
    <dgm:pt modelId="{8AC57A14-29AA-47E4-9920-FFEF8D2B4993}" type="pres">
      <dgm:prSet presAssocID="{B2147058-0670-4666-AF9B-3884EFE35F70}" presName="vert1" presStyleCnt="0"/>
      <dgm:spPr/>
    </dgm:pt>
  </dgm:ptLst>
  <dgm:cxnLst>
    <dgm:cxn modelId="{A4872D35-59CB-4CAC-B47B-42302451AD4A}" type="presOf" srcId="{EFAFB1C0-ACCD-4928-B0D4-E1995D150CCE}" destId="{C51E9D68-AE84-433B-9422-5601E5517C66}" srcOrd="0" destOrd="0" presId="urn:microsoft.com/office/officeart/2008/layout/LinedList"/>
    <dgm:cxn modelId="{6E12FB99-66BC-44AE-A77E-B662252530B9}" type="presOf" srcId="{814A82EA-393E-4CF6-820B-DC1F60742144}" destId="{60A406F3-E2D0-4B80-AB28-9B50EDEBC7D1}" srcOrd="0" destOrd="0" presId="urn:microsoft.com/office/officeart/2008/layout/LinedList"/>
    <dgm:cxn modelId="{C9BDC3E1-93AD-428A-9783-E401A1BE7D16}" type="presOf" srcId="{B2147058-0670-4666-AF9B-3884EFE35F70}" destId="{A1763784-C49C-46C9-BAD5-5B801A8A4872}" srcOrd="0" destOrd="0" presId="urn:microsoft.com/office/officeart/2008/layout/LinedList"/>
    <dgm:cxn modelId="{235CFCFE-489A-41AA-8525-40C011CCC6C2}" srcId="{814A82EA-393E-4CF6-820B-DC1F60742144}" destId="{EFAFB1C0-ACCD-4928-B0D4-E1995D150CCE}" srcOrd="0" destOrd="0" parTransId="{02155F42-7D59-4E00-A857-5916290FE1E4}" sibTransId="{54ABD7F8-3553-4C05-A349-E2E45BECB294}"/>
    <dgm:cxn modelId="{3F0CA6FF-8F36-4BFC-A0DC-726B6FEFEB76}" srcId="{814A82EA-393E-4CF6-820B-DC1F60742144}" destId="{B2147058-0670-4666-AF9B-3884EFE35F70}" srcOrd="1" destOrd="0" parTransId="{743659C2-99CE-4A69-A73A-FF54AD7C11CB}" sibTransId="{AAFE3874-0CFC-436F-AAB2-5841FE7CE6F5}"/>
    <dgm:cxn modelId="{BF79964E-8A34-49BD-AD19-D97A8299B4E5}" type="presParOf" srcId="{60A406F3-E2D0-4B80-AB28-9B50EDEBC7D1}" destId="{7C731E20-C104-463A-B79D-CA17FC6E65B5}" srcOrd="0" destOrd="0" presId="urn:microsoft.com/office/officeart/2008/layout/LinedList"/>
    <dgm:cxn modelId="{3FACEE8C-50F0-4EFE-B02C-2FF37E331171}" type="presParOf" srcId="{60A406F3-E2D0-4B80-AB28-9B50EDEBC7D1}" destId="{50C071D9-1471-45DB-BFEB-CC22D9475539}" srcOrd="1" destOrd="0" presId="urn:microsoft.com/office/officeart/2008/layout/LinedList"/>
    <dgm:cxn modelId="{E9F021AA-79EA-4BE8-BCD7-FA59784B240B}" type="presParOf" srcId="{50C071D9-1471-45DB-BFEB-CC22D9475539}" destId="{C51E9D68-AE84-433B-9422-5601E5517C66}" srcOrd="0" destOrd="0" presId="urn:microsoft.com/office/officeart/2008/layout/LinedList"/>
    <dgm:cxn modelId="{545AB6A9-EFE6-438F-8D85-D86ED55D36CC}" type="presParOf" srcId="{50C071D9-1471-45DB-BFEB-CC22D9475539}" destId="{E098B5B4-ABD7-4EA2-98D3-82E988E15251}" srcOrd="1" destOrd="0" presId="urn:microsoft.com/office/officeart/2008/layout/LinedList"/>
    <dgm:cxn modelId="{058B4355-F2C3-417D-8C6A-E86C5A6C5047}" type="presParOf" srcId="{60A406F3-E2D0-4B80-AB28-9B50EDEBC7D1}" destId="{B03711EF-F09E-40FE-97C7-C3CB66315D79}" srcOrd="2" destOrd="0" presId="urn:microsoft.com/office/officeart/2008/layout/LinedList"/>
    <dgm:cxn modelId="{4E51D22C-14C5-462D-BB37-1F81DBA91FD4}" type="presParOf" srcId="{60A406F3-E2D0-4B80-AB28-9B50EDEBC7D1}" destId="{BD54BB76-842B-4EBA-AEF2-A8C7C436794A}" srcOrd="3" destOrd="0" presId="urn:microsoft.com/office/officeart/2008/layout/LinedList"/>
    <dgm:cxn modelId="{5D4C4C47-0A62-474C-8793-63D51E4684D5}" type="presParOf" srcId="{BD54BB76-842B-4EBA-AEF2-A8C7C436794A}" destId="{A1763784-C49C-46C9-BAD5-5B801A8A4872}" srcOrd="0" destOrd="0" presId="urn:microsoft.com/office/officeart/2008/layout/LinedList"/>
    <dgm:cxn modelId="{E06D8BC7-468A-446E-B362-8AE31D43E1B1}" type="presParOf" srcId="{BD54BB76-842B-4EBA-AEF2-A8C7C436794A}" destId="{8AC57A14-29AA-47E4-9920-FFEF8D2B49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41E6C-64E6-4227-8D78-73E5BC2C43BE}">
      <dsp:nvSpPr>
        <dsp:cNvPr id="0" name=""/>
        <dsp:cNvSpPr/>
      </dsp:nvSpPr>
      <dsp:spPr>
        <a:xfrm>
          <a:off x="0" y="0"/>
          <a:ext cx="4900452" cy="99248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Python</a:t>
          </a:r>
        </a:p>
      </dsp:txBody>
      <dsp:txXfrm>
        <a:off x="29069" y="29069"/>
        <a:ext cx="3713357" cy="934351"/>
      </dsp:txXfrm>
    </dsp:sp>
    <dsp:sp modelId="{82A2F8DF-6C90-416B-AE80-86E77751DC9B}">
      <dsp:nvSpPr>
        <dsp:cNvPr id="0" name=""/>
        <dsp:cNvSpPr/>
      </dsp:nvSpPr>
      <dsp:spPr>
        <a:xfrm>
          <a:off x="365942" y="1130335"/>
          <a:ext cx="4900452" cy="99248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SQL</a:t>
          </a:r>
        </a:p>
      </dsp:txBody>
      <dsp:txXfrm>
        <a:off x="395011" y="1159404"/>
        <a:ext cx="3831253" cy="934351"/>
      </dsp:txXfrm>
    </dsp:sp>
    <dsp:sp modelId="{E0F35EBB-BFF0-4844-96D4-BA9D0A7BDC38}">
      <dsp:nvSpPr>
        <dsp:cNvPr id="0" name=""/>
        <dsp:cNvSpPr/>
      </dsp:nvSpPr>
      <dsp:spPr>
        <a:xfrm>
          <a:off x="731885" y="2260671"/>
          <a:ext cx="4900452" cy="99248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Excel </a:t>
          </a:r>
        </a:p>
      </dsp:txBody>
      <dsp:txXfrm>
        <a:off x="760954" y="2289740"/>
        <a:ext cx="3831253" cy="934351"/>
      </dsp:txXfrm>
    </dsp:sp>
    <dsp:sp modelId="{6D696629-3061-4ACC-8C18-0D4220998259}">
      <dsp:nvSpPr>
        <dsp:cNvPr id="0" name=""/>
        <dsp:cNvSpPr/>
      </dsp:nvSpPr>
      <dsp:spPr>
        <a:xfrm>
          <a:off x="1097828" y="3391006"/>
          <a:ext cx="4900452" cy="99248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Tableau</a:t>
          </a:r>
        </a:p>
      </dsp:txBody>
      <dsp:txXfrm>
        <a:off x="1126897" y="3420075"/>
        <a:ext cx="3831253" cy="934351"/>
      </dsp:txXfrm>
    </dsp:sp>
    <dsp:sp modelId="{A3507D96-0F25-4686-AA9F-CE8693118594}">
      <dsp:nvSpPr>
        <dsp:cNvPr id="0" name=""/>
        <dsp:cNvSpPr/>
      </dsp:nvSpPr>
      <dsp:spPr>
        <a:xfrm>
          <a:off x="1463771" y="4521342"/>
          <a:ext cx="4900452" cy="992489"/>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R</a:t>
          </a:r>
        </a:p>
      </dsp:txBody>
      <dsp:txXfrm>
        <a:off x="1492840" y="4550411"/>
        <a:ext cx="3831253" cy="934351"/>
      </dsp:txXfrm>
    </dsp:sp>
    <dsp:sp modelId="{A4C0B4FB-2BE0-4C83-AF10-F3065C6A86BD}">
      <dsp:nvSpPr>
        <dsp:cNvPr id="0" name=""/>
        <dsp:cNvSpPr/>
      </dsp:nvSpPr>
      <dsp:spPr>
        <a:xfrm>
          <a:off x="4255334" y="725068"/>
          <a:ext cx="645118" cy="645118"/>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400486" y="725068"/>
        <a:ext cx="354814" cy="485451"/>
      </dsp:txXfrm>
    </dsp:sp>
    <dsp:sp modelId="{CC96CD16-94E5-4561-B1DD-10659D54E752}">
      <dsp:nvSpPr>
        <dsp:cNvPr id="0" name=""/>
        <dsp:cNvSpPr/>
      </dsp:nvSpPr>
      <dsp:spPr>
        <a:xfrm>
          <a:off x="4621277" y="1855404"/>
          <a:ext cx="645118" cy="645118"/>
        </a:xfrm>
        <a:prstGeom prst="downArrow">
          <a:avLst>
            <a:gd name="adj1" fmla="val 55000"/>
            <a:gd name="adj2" fmla="val 45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766429" y="1855404"/>
        <a:ext cx="354814" cy="485451"/>
      </dsp:txXfrm>
    </dsp:sp>
    <dsp:sp modelId="{6EFD742F-71B8-45EB-9F3D-3E2443DEB193}">
      <dsp:nvSpPr>
        <dsp:cNvPr id="0" name=""/>
        <dsp:cNvSpPr/>
      </dsp:nvSpPr>
      <dsp:spPr>
        <a:xfrm>
          <a:off x="4987219" y="2969198"/>
          <a:ext cx="645118" cy="645118"/>
        </a:xfrm>
        <a:prstGeom prst="downArrow">
          <a:avLst>
            <a:gd name="adj1" fmla="val 55000"/>
            <a:gd name="adj2" fmla="val 45000"/>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132371" y="2969198"/>
        <a:ext cx="354814" cy="485451"/>
      </dsp:txXfrm>
    </dsp:sp>
    <dsp:sp modelId="{32663E1F-0A3E-4A33-B80A-538BEBE80077}">
      <dsp:nvSpPr>
        <dsp:cNvPr id="0" name=""/>
        <dsp:cNvSpPr/>
      </dsp:nvSpPr>
      <dsp:spPr>
        <a:xfrm>
          <a:off x="5353162" y="4110561"/>
          <a:ext cx="645118" cy="645118"/>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498314" y="4110561"/>
        <a:ext cx="354814" cy="485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927A2-5914-4386-8A63-19DDB3AC6A5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50A0-B46E-40C0-BB1B-91EDA83BDDD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2F2E2-5CD9-4048-88CD-2E23BBC67AB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 primary objective of the "Job Scope" project is to analyze compensation trends and job market dynamics within the Egyptian technology sector. </a:t>
          </a:r>
        </a:p>
      </dsp:txBody>
      <dsp:txXfrm>
        <a:off x="1435590" y="531"/>
        <a:ext cx="9080009" cy="1242935"/>
      </dsp:txXfrm>
    </dsp:sp>
    <dsp:sp modelId="{E5659E24-33A6-4B1A-BEE1-C37BBBB14A7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ADCDA-2598-4DCA-BB66-118E7369A6D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1E15B-AF53-4A96-9DE7-EDDD0B327D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By leveraging data scraped from a leading website on the Egyptian job market, this project seeks to uncover insights about compensation patterns, job roles, industry focus, and diversity in the tech industry.</a:t>
          </a:r>
        </a:p>
      </dsp:txBody>
      <dsp:txXfrm>
        <a:off x="1435590" y="1554201"/>
        <a:ext cx="9080009" cy="1242935"/>
      </dsp:txXfrm>
    </dsp:sp>
    <dsp:sp modelId="{223F8896-1CA5-4E6C-85EB-22B21463E722}">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33E3D-1506-4022-AF51-0CAA739B315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A507C3-EA36-4610-BF1E-8CB74E5809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Our analysis aims to assist stakeholders—such as job seekers, employers, and policymakers—by providing a clearer understanding of the factors influencing salaries and job opportunities in Egypt’s tech landscape.</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1E20-C104-463A-B79D-CA17FC6E65B5}">
      <dsp:nvSpPr>
        <dsp:cNvPr id="0" name=""/>
        <dsp:cNvSpPr/>
      </dsp:nvSpPr>
      <dsp:spPr>
        <a:xfrm>
          <a:off x="0" y="0"/>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E9D68-AE84-433B-9422-5601E5517C66}">
      <dsp:nvSpPr>
        <dsp:cNvPr id="0" name=""/>
        <dsp:cNvSpPr/>
      </dsp:nvSpPr>
      <dsp:spPr>
        <a:xfrm>
          <a:off x="0" y="0"/>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Is there any gender pay gap within different business markets, industries, or job titles?</a:t>
          </a:r>
        </a:p>
      </dsp:txBody>
      <dsp:txXfrm>
        <a:off x="0" y="0"/>
        <a:ext cx="5811128" cy="2839109"/>
      </dsp:txXfrm>
    </dsp:sp>
    <dsp:sp modelId="{B03711EF-F09E-40FE-97C7-C3CB66315D79}">
      <dsp:nvSpPr>
        <dsp:cNvPr id="0" name=""/>
        <dsp:cNvSpPr/>
      </dsp:nvSpPr>
      <dsp:spPr>
        <a:xfrm>
          <a:off x="0" y="2839109"/>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63784-C49C-46C9-BAD5-5B801A8A4872}">
      <dsp:nvSpPr>
        <dsp:cNvPr id="0" name=""/>
        <dsp:cNvSpPr/>
      </dsp:nvSpPr>
      <dsp:spPr>
        <a:xfrm>
          <a:off x="0" y="2839109"/>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How does gender representation vary across job titles, business lines, or company sizes?</a:t>
          </a:r>
        </a:p>
      </dsp:txBody>
      <dsp:txXfrm>
        <a:off x="0" y="2839109"/>
        <a:ext cx="5811128" cy="283910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DEB0-F955-6083-B58C-9AB5E3EB1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D83DDCC-0654-A614-5F44-E7C99E1D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32E7A821-7069-150B-D431-3CC8BE9EA414}"/>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4B455DA6-B48D-FEF6-B63C-390841B928CF}"/>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882C5A6D-5F22-5968-5803-453B2A8BB7D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34330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8A11-45E6-EA52-FFD7-60D1A5AD4364}"/>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313F669-6212-5C37-1BAB-653703357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3E3EF556-63BF-25C3-60CC-9A3EAFD6DADE}"/>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3C1D2640-76DD-F2A5-1812-229B483C9D7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D58D7B9-1D7C-5DC9-B901-BB1ECAB58C17}"/>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15731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233970-9528-E8E2-34B0-BFC172E858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68BE2AFE-6F46-A466-7385-0873660A0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52D3F415-C99D-F09E-DE8C-42CAF00E037F}"/>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E06D0D22-0375-5D0D-96EE-AFDD8A9EA53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7D54420-DCFE-0F6D-C8E8-BEEE4B2ED93E}"/>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94616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44CC-BCD0-ED23-348B-0E9D473570B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2B2B74A8-8B3D-3FF9-766A-D54485CDD3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1ABE988-E547-B529-5CE5-2CAD34089FFF}"/>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03670286-B0D4-9312-7E8B-19ED3177F76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2B4950B-FF1B-BF40-0EB9-F4886D51FA6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2512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067-7EA5-C841-1475-C79E6EDCB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D84E49A7-A0CD-9F7E-EE68-4094409DBB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CD0B5-6438-514F-1F23-DC57BF389739}"/>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784DEAD9-8D0F-DEA0-4DBA-955D651D53D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639A2A8-70CE-213A-B8D6-BD6244B6EE0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76399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D647-2084-C528-E98B-7FF30C76E0B1}"/>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0452B45-0509-0448-1FBC-6B4E95045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CB5781EB-4BC8-1D59-EF1C-20C0C34F3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19DA3DF-B90B-27A5-2AC2-12CC7A877A26}"/>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6" name="Footer Placeholder 5">
            <a:extLst>
              <a:ext uri="{FF2B5EF4-FFF2-40B4-BE49-F238E27FC236}">
                <a16:creationId xmlns:a16="http://schemas.microsoft.com/office/drawing/2014/main" id="{87D527D4-FA60-962D-AB8B-FA4B386E2D0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026CFFE-A24B-03E5-DA5F-9780ECFAA90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69993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8AEB-2BD9-D039-C0D7-E0C5DB860B5F}"/>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E224FDF2-C016-7DAE-321D-500E23903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4CE81-4BB0-02B8-43D9-CE626E46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9EBDE5AD-C605-DE37-67E9-B337A31C6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D470F-DD10-3BFE-799A-C7C58DFB1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D763F4A9-3DA6-5584-1505-CFA74831D8B7}"/>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8" name="Footer Placeholder 7">
            <a:extLst>
              <a:ext uri="{FF2B5EF4-FFF2-40B4-BE49-F238E27FC236}">
                <a16:creationId xmlns:a16="http://schemas.microsoft.com/office/drawing/2014/main" id="{F39E891C-2A13-7895-CE73-4B0BA28049C8}"/>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33CA4210-092C-C443-219F-868E4ACECD6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68627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D108-48E3-E978-63DC-D1BF1663ECCB}"/>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28A7212-6C8E-E9FA-F802-32DDFC39022E}"/>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4" name="Footer Placeholder 3">
            <a:extLst>
              <a:ext uri="{FF2B5EF4-FFF2-40B4-BE49-F238E27FC236}">
                <a16:creationId xmlns:a16="http://schemas.microsoft.com/office/drawing/2014/main" id="{C10E6719-D92C-4F70-B8C4-DAE737440147}"/>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51027175-7A22-F8D4-B815-A44669F1326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00840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EA6F1-A1F0-D662-4874-4C64BB1DD04B}"/>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3" name="Footer Placeholder 2">
            <a:extLst>
              <a:ext uri="{FF2B5EF4-FFF2-40B4-BE49-F238E27FC236}">
                <a16:creationId xmlns:a16="http://schemas.microsoft.com/office/drawing/2014/main" id="{DFBC9F10-8962-1781-605B-4A91DC05BAED}"/>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6ACBCB08-7088-6908-9F33-CA282EA3CE4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17739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4426-6A67-A23E-78B5-6A0A08EDD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FFD93B91-B556-E435-1A6A-4D976A4FC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B1AE3DA2-AD05-9537-06C3-7953B5A31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E13E6-8F52-CFC1-A841-F7250EAF7608}"/>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6" name="Footer Placeholder 5">
            <a:extLst>
              <a:ext uri="{FF2B5EF4-FFF2-40B4-BE49-F238E27FC236}">
                <a16:creationId xmlns:a16="http://schemas.microsoft.com/office/drawing/2014/main" id="{F974F974-E88D-EEEF-2B5F-D4101231471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9B0FCE6-E566-970E-94A8-603932EDF1B3}"/>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59253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95EC-86D6-0F50-CDF9-4A9F616D9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E70ECBA3-33C3-2651-DDB4-9BC1C7BE6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26244DBE-1BEE-EB11-217B-DB04B1683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77AC-3978-B817-A81C-85D42481297A}"/>
              </a:ext>
            </a:extLst>
          </p:cNvPr>
          <p:cNvSpPr>
            <a:spLocks noGrp="1"/>
          </p:cNvSpPr>
          <p:nvPr>
            <p:ph type="dt" sz="half" idx="10"/>
          </p:nvPr>
        </p:nvSpPr>
        <p:spPr/>
        <p:txBody>
          <a:bodyPr/>
          <a:lstStyle/>
          <a:p>
            <a:fld id="{6B1A14DE-498D-4D4C-9A42-E699B5D537C6}" type="datetimeFigureOut">
              <a:rPr lang="ar-EG" smtClean="0"/>
              <a:t>18/05/1446</a:t>
            </a:fld>
            <a:endParaRPr lang="ar-EG"/>
          </a:p>
        </p:txBody>
      </p:sp>
      <p:sp>
        <p:nvSpPr>
          <p:cNvPr id="6" name="Footer Placeholder 5">
            <a:extLst>
              <a:ext uri="{FF2B5EF4-FFF2-40B4-BE49-F238E27FC236}">
                <a16:creationId xmlns:a16="http://schemas.microsoft.com/office/drawing/2014/main" id="{FF4F8313-6A12-7626-CA6D-1BA9F3337BB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8540982-09DD-7D5C-A29F-9A6E6AA06406}"/>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1297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D98B-D530-A1C0-D294-3525FFE2B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1E34CDDA-7123-0A16-3C8E-89AFABC9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D1EDDC7-A76B-95CB-C8A3-E90585177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1A14DE-498D-4D4C-9A42-E699B5D537C6}" type="datetimeFigureOut">
              <a:rPr lang="ar-EG" smtClean="0"/>
              <a:t>18/05/1446</a:t>
            </a:fld>
            <a:endParaRPr lang="ar-EG"/>
          </a:p>
        </p:txBody>
      </p:sp>
      <p:sp>
        <p:nvSpPr>
          <p:cNvPr id="5" name="Footer Placeholder 4">
            <a:extLst>
              <a:ext uri="{FF2B5EF4-FFF2-40B4-BE49-F238E27FC236}">
                <a16:creationId xmlns:a16="http://schemas.microsoft.com/office/drawing/2014/main" id="{71DAF3AA-D9E7-973A-6013-AC2D3B04F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7B2A6CE6-E227-21F5-1931-2E0B82CE2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0F30CD-2130-49D4-BAC1-C6AD3B5F3D2E}" type="slidenum">
              <a:rPr lang="ar-EG" smtClean="0"/>
              <a:t>‹#›</a:t>
            </a:fld>
            <a:endParaRPr lang="ar-EG"/>
          </a:p>
        </p:txBody>
      </p:sp>
    </p:spTree>
    <p:extLst>
      <p:ext uri="{BB962C8B-B14F-4D97-AF65-F5344CB8AC3E}">
        <p14:creationId xmlns:p14="http://schemas.microsoft.com/office/powerpoint/2010/main" val="3177849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hyperlink" Target="https://www.linkedin.com/in/amged-abdelhamiad2?utm_source=share&amp;utm_campaign=share_via&amp;utm_content=profile&amp;utm_medium=android_app" TargetMode="External"/><Relationship Id="rId3" Type="http://schemas.openxmlformats.org/officeDocument/2006/relationships/image" Target="../media/image2.jpg"/><Relationship Id="rId7" Type="http://schemas.openxmlformats.org/officeDocument/2006/relationships/image" Target="../media/image7.jpeg"/><Relationship Id="rId12" Type="http://schemas.openxmlformats.org/officeDocument/2006/relationships/hyperlink" Target="https://www.linkedin.com/in/ebram-effat-645059213?utm_source=share&amp;utm_campaign=share_via&amp;utm_content=profile&amp;utm_medium=android_app"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hyperlink" Target="https://www.linkedin.com/in/ayman-saadan-235211280?utm_source=share&amp;utm_campaign=share_via&amp;utm_content=profile&amp;utm_medium=android_app" TargetMode="External"/><Relationship Id="rId5" Type="http://schemas.openxmlformats.org/officeDocument/2006/relationships/image" Target="../media/image5.jpeg"/><Relationship Id="rId10" Type="http://schemas.openxmlformats.org/officeDocument/2006/relationships/hyperlink" Target="https://www.linkedin.com/in/bishoy-victor-07b979277?utm_source=share&amp;utm_campaign=share_via&amp;utm_content=profile&amp;utm_medium=android_app" TargetMode="External"/><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hyperlink" Target="https://www.linkedin.com/in/bassem-mohamed-97277924b?utm_source=share&amp;utm_campaign=share_via&amp;utm_content=profile&amp;utm_medium=android_ap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gh angle view of a rolled paper, brown notebook, and black notepad on a wooden table">
            <a:extLst>
              <a:ext uri="{FF2B5EF4-FFF2-40B4-BE49-F238E27FC236}">
                <a16:creationId xmlns:a16="http://schemas.microsoft.com/office/drawing/2014/main" id="{678E05C9-CBA4-A87D-C655-87BEF82017AC}"/>
              </a:ext>
            </a:extLst>
          </p:cNvPr>
          <p:cNvPicPr>
            <a:picLocks noChangeAspect="1"/>
          </p:cNvPicPr>
          <p:nvPr/>
        </p:nvPicPr>
        <p:blipFill>
          <a:blip r:embed="rId2">
            <a:alphaModFix amt="50000"/>
          </a:blip>
          <a:srcRect t="6988" r="-1" b="8721"/>
          <a:stretch/>
        </p:blipFill>
        <p:spPr>
          <a:xfrm>
            <a:off x="20" y="10"/>
            <a:ext cx="12188930" cy="6857990"/>
          </a:xfrm>
          <a:prstGeom prst="rect">
            <a:avLst/>
          </a:prstGeom>
        </p:spPr>
      </p:pic>
      <p:sp>
        <p:nvSpPr>
          <p:cNvPr id="2" name="Title 1">
            <a:extLst>
              <a:ext uri="{FF2B5EF4-FFF2-40B4-BE49-F238E27FC236}">
                <a16:creationId xmlns:a16="http://schemas.microsoft.com/office/drawing/2014/main" id="{7EEA1661-DE35-A2FA-4A48-8CB0C866E15B}"/>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Data analysis Graduation Final project</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27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77A457-227A-3602-D097-B8A0D0F1126A}"/>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4. Experience and Education:</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0B8215FF-BA78-3D55-85BF-044E8512A818}"/>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Does having a degree affect compensation or career level progression?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compensation grow with years of experience across different job roles or industries?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Insight: Analyzing how education and experience impact career progression offers guidance for professionals looking to maximize their earning potential.</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3B52C30-5B36-DA4E-F906-6FE546C4925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64187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Isosceles Triangle 9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graph&#10;&#10;Description automatically generated">
            <a:extLst>
              <a:ext uri="{FF2B5EF4-FFF2-40B4-BE49-F238E27FC236}">
                <a16:creationId xmlns:a16="http://schemas.microsoft.com/office/drawing/2014/main" id="{6A741614-398D-6CEA-7F39-37610B282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272076"/>
            <a:ext cx="10905066" cy="4907279"/>
          </a:xfrm>
          <a:prstGeom prst="rect">
            <a:avLst/>
          </a:prstGeom>
          <a:ln>
            <a:noFill/>
          </a:ln>
        </p:spPr>
      </p:pic>
      <p:sp>
        <p:nvSpPr>
          <p:cNvPr id="95" name="Isosceles Triangle 9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88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7E05D06E-AEAF-601A-354C-1B6A8339E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41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F2D2F-A0CD-0088-07FD-036C3C386BCF}"/>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BD3E1A-F05C-8C31-5995-7D6C6B6F88B6}"/>
              </a:ext>
            </a:extLst>
          </p:cNvPr>
          <p:cNvSpPr>
            <a:spLocks noGrp="1"/>
          </p:cNvSpPr>
          <p:nvPr>
            <p:ph idx="1"/>
          </p:nvPr>
        </p:nvSpPr>
        <p:spPr>
          <a:xfrm>
            <a:off x="838200" y="1929384"/>
            <a:ext cx="10515600" cy="4251960"/>
          </a:xfrm>
        </p:spPr>
        <p:txBody>
          <a:bodyPr>
            <a:normAutofit/>
          </a:bodyPr>
          <a:lstStyle/>
          <a:p>
            <a:r>
              <a:rPr lang="en-US" sz="2200" dirty="0"/>
              <a:t>1 year of experience affects the salary by 2240 </a:t>
            </a:r>
            <a:r>
              <a:rPr lang="en-US" sz="2200" dirty="0" err="1"/>
              <a:t>Egp</a:t>
            </a:r>
            <a:r>
              <a:rPr lang="en-US" sz="2200" dirty="0"/>
              <a:t> </a:t>
            </a:r>
          </a:p>
          <a:p>
            <a:endParaRPr lang="en-US" sz="2200" dirty="0"/>
          </a:p>
          <a:p>
            <a:r>
              <a:rPr lang="en-US" sz="2200" dirty="0"/>
              <a:t>Being working as a director affects the salary by 56,010 </a:t>
            </a:r>
            <a:r>
              <a:rPr lang="en-US" sz="2200" dirty="0" err="1"/>
              <a:t>Egp</a:t>
            </a:r>
            <a:r>
              <a:rPr lang="en-US" sz="2200" dirty="0"/>
              <a:t> </a:t>
            </a:r>
          </a:p>
          <a:p>
            <a:endParaRPr lang="en-US" sz="2200" dirty="0"/>
          </a:p>
          <a:p>
            <a:r>
              <a:rPr lang="en-US" sz="2200" dirty="0"/>
              <a:t>Salary is not Egyptian pound affects the salary by 24,750 </a:t>
            </a:r>
          </a:p>
          <a:p>
            <a:endParaRPr lang="en-US" sz="2200" dirty="0"/>
          </a:p>
          <a:p>
            <a:r>
              <a:rPr lang="en-US" sz="2200" dirty="0"/>
              <a:t>Being working  in Cairo affects your salary by 6,349 </a:t>
            </a:r>
          </a:p>
          <a:p>
            <a:endParaRPr lang="en-US" sz="2200" dirty="0"/>
          </a:p>
          <a:p>
            <a:endParaRPr lang="en-US" sz="2200" dirty="0"/>
          </a:p>
        </p:txBody>
      </p:sp>
      <p:sp>
        <p:nvSpPr>
          <p:cNvPr id="4" name="Right Triangle 3">
            <a:extLst>
              <a:ext uri="{FF2B5EF4-FFF2-40B4-BE49-F238E27FC236}">
                <a16:creationId xmlns:a16="http://schemas.microsoft.com/office/drawing/2014/main" id="{CFA6E887-C1E9-3F26-A589-C139CDFE386B}"/>
              </a:ext>
            </a:extLst>
          </p:cNvPr>
          <p:cNvSpPr/>
          <p:nvPr/>
        </p:nvSpPr>
        <p:spPr>
          <a:xfrm>
            <a:off x="-1" y="5433237"/>
            <a:ext cx="10962167" cy="142476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C350D8F6-B4F7-E8DC-DCBC-02EC51C1EF4D}"/>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CFB7960-D9D8-C149-F482-21318D4F5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4914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AF7EF-FB6E-9DAB-FDBE-5271706DB77C}"/>
              </a:ext>
            </a:extLst>
          </p:cNvPr>
          <p:cNvSpPr>
            <a:spLocks noGrp="1"/>
          </p:cNvSpPr>
          <p:nvPr>
            <p:ph type="title"/>
          </p:nvPr>
        </p:nvSpPr>
        <p:spPr>
          <a:xfrm>
            <a:off x="838200" y="365125"/>
            <a:ext cx="10515600" cy="1325563"/>
          </a:xfrm>
        </p:spPr>
        <p:txBody>
          <a:bodyPr>
            <a:normAutofit/>
          </a:bodyPr>
          <a:lstStyle/>
          <a:p>
            <a:r>
              <a:rPr lang="en-US" sz="5400" dirty="0"/>
              <a:t>Insights</a:t>
            </a:r>
            <a:endParaRPr lang="ar-EG" sz="5400" dirty="0"/>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C797E1-731C-5CD3-9D0D-F570A1993B51}"/>
              </a:ext>
            </a:extLst>
          </p:cNvPr>
          <p:cNvSpPr>
            <a:spLocks noGrp="1"/>
          </p:cNvSpPr>
          <p:nvPr>
            <p:ph idx="1"/>
          </p:nvPr>
        </p:nvSpPr>
        <p:spPr>
          <a:xfrm>
            <a:off x="838200" y="1929384"/>
            <a:ext cx="10515600" cy="4251960"/>
          </a:xfrm>
        </p:spPr>
        <p:txBody>
          <a:bodyPr>
            <a:normAutofit/>
          </a:bodyPr>
          <a:lstStyle/>
          <a:p>
            <a:r>
              <a:rPr lang="en-US" sz="2200" dirty="0"/>
              <a:t>We are sure that  “years of experience” data affects 95% of salary column from range (from 1619.388 to 2860.844 ) </a:t>
            </a:r>
          </a:p>
          <a:p>
            <a:endParaRPr lang="en-US" sz="2200" dirty="0"/>
          </a:p>
          <a:p>
            <a:r>
              <a:rPr lang="en-US" sz="2200" dirty="0"/>
              <a:t>Industries , level have significant different on salary </a:t>
            </a:r>
          </a:p>
          <a:p>
            <a:endParaRPr lang="en-US" sz="2200" dirty="0"/>
          </a:p>
          <a:p>
            <a:r>
              <a:rPr lang="en-US" sz="2200" dirty="0"/>
              <a:t>Degree may have slightly impact on salary </a:t>
            </a:r>
          </a:p>
          <a:p>
            <a:endParaRPr lang="en-US" sz="2200" dirty="0"/>
          </a:p>
          <a:p>
            <a:r>
              <a:rPr lang="en-US" sz="2200" dirty="0"/>
              <a:t>Peak Employment date is the first of the month of </a:t>
            </a:r>
            <a:r>
              <a:rPr lang="en-US" sz="2200"/>
              <a:t>june</a:t>
            </a:r>
            <a:r>
              <a:rPr lang="en-US" sz="2200" dirty="0"/>
              <a:t> </a:t>
            </a:r>
          </a:p>
          <a:p>
            <a:endParaRPr lang="en-US" sz="2200" dirty="0"/>
          </a:p>
          <a:p>
            <a:r>
              <a:rPr lang="en-US" sz="2200"/>
              <a:t>25% people work in fintech industry </a:t>
            </a:r>
          </a:p>
          <a:p>
            <a:endParaRPr lang="en-US" sz="2200" dirty="0"/>
          </a:p>
          <a:p>
            <a:endParaRPr lang="en-US" sz="2200" dirty="0"/>
          </a:p>
          <a:p>
            <a:endParaRPr lang="ar-EG" sz="2200" dirty="0"/>
          </a:p>
        </p:txBody>
      </p:sp>
      <p:sp>
        <p:nvSpPr>
          <p:cNvPr id="4" name="Right Triangle 3">
            <a:extLst>
              <a:ext uri="{FF2B5EF4-FFF2-40B4-BE49-F238E27FC236}">
                <a16:creationId xmlns:a16="http://schemas.microsoft.com/office/drawing/2014/main" id="{D065E36C-91F6-0027-C6A9-AFBE599055C9}"/>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5" name="Picture 4" descr="A logo of a globe and a graduation cap&#10;&#10;Description automatically generated">
            <a:extLst>
              <a:ext uri="{FF2B5EF4-FFF2-40B4-BE49-F238E27FC236}">
                <a16:creationId xmlns:a16="http://schemas.microsoft.com/office/drawing/2014/main" id="{894B35CD-36F6-4A50-1635-AF87F208F28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2A62882-1D3C-C90C-C5FE-B5582785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82093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9D065-2B42-533D-D7D1-398FB69DD8B8}"/>
              </a:ext>
            </a:extLst>
          </p:cNvPr>
          <p:cNvSpPr>
            <a:spLocks noGrp="1"/>
          </p:cNvSpPr>
          <p:nvPr>
            <p:ph type="title"/>
          </p:nvPr>
        </p:nvSpPr>
        <p:spPr>
          <a:xfrm>
            <a:off x="838200" y="365125"/>
            <a:ext cx="10515600" cy="1325563"/>
          </a:xfrm>
        </p:spPr>
        <p:txBody>
          <a:bodyPr>
            <a:normAutofit/>
          </a:bodyPr>
          <a:lstStyle/>
          <a:p>
            <a:r>
              <a:rPr lang="en-US" sz="5400"/>
              <a:t>Insights</a:t>
            </a:r>
            <a:endParaRPr lang="ar-EG"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277DDA-A672-A59B-3A98-24D2E28E577E}"/>
              </a:ext>
            </a:extLst>
          </p:cNvPr>
          <p:cNvSpPr>
            <a:spLocks noGrp="1"/>
          </p:cNvSpPr>
          <p:nvPr>
            <p:ph idx="1"/>
          </p:nvPr>
        </p:nvSpPr>
        <p:spPr>
          <a:xfrm>
            <a:off x="838200" y="1929384"/>
            <a:ext cx="10515600" cy="4251960"/>
          </a:xfrm>
        </p:spPr>
        <p:txBody>
          <a:bodyPr>
            <a:normAutofit/>
          </a:bodyPr>
          <a:lstStyle/>
          <a:p>
            <a:pPr marL="0" indent="0">
              <a:buNone/>
            </a:pPr>
            <a:endParaRPr lang="en-US" sz="1900" dirty="0"/>
          </a:p>
          <a:p>
            <a:r>
              <a:rPr lang="en-US" sz="1900" dirty="0"/>
              <a:t>55% people  working  hybrid(office and remote) </a:t>
            </a:r>
          </a:p>
          <a:p>
            <a:endParaRPr lang="en-US" sz="1900" dirty="0"/>
          </a:p>
          <a:p>
            <a:r>
              <a:rPr lang="en-US" sz="1900" dirty="0"/>
              <a:t>Only 16% get paid in currency rather  than Egyptian pound </a:t>
            </a:r>
          </a:p>
          <a:p>
            <a:endParaRPr lang="en-US" sz="1900" dirty="0"/>
          </a:p>
          <a:p>
            <a:r>
              <a:rPr lang="en-US" sz="1900" dirty="0"/>
              <a:t>21% of outliers are working as backend Engineer </a:t>
            </a:r>
          </a:p>
          <a:p>
            <a:endParaRPr lang="en-US" sz="1900" dirty="0"/>
          </a:p>
          <a:p>
            <a:r>
              <a:rPr lang="en-US" sz="1900" dirty="0"/>
              <a:t>67% of the outliers are working  in regional and global Companies </a:t>
            </a:r>
          </a:p>
          <a:p>
            <a:endParaRPr lang="en-US" sz="1900" dirty="0"/>
          </a:p>
          <a:p>
            <a:r>
              <a:rPr lang="en-US" sz="1900" dirty="0"/>
              <a:t>Most used language is JavaScript followed by python</a:t>
            </a:r>
            <a:endParaRPr lang="ar-EG" sz="1900" dirty="0"/>
          </a:p>
          <a:p>
            <a:endParaRPr lang="ar-EG" sz="1900" dirty="0"/>
          </a:p>
        </p:txBody>
      </p:sp>
      <p:sp>
        <p:nvSpPr>
          <p:cNvPr id="6" name="Right Triangle 5">
            <a:extLst>
              <a:ext uri="{FF2B5EF4-FFF2-40B4-BE49-F238E27FC236}">
                <a16:creationId xmlns:a16="http://schemas.microsoft.com/office/drawing/2014/main" id="{C42793C1-C29A-2103-6142-049717D5F4A5}"/>
              </a:ext>
            </a:extLst>
          </p:cNvPr>
          <p:cNvSpPr/>
          <p:nvPr/>
        </p:nvSpPr>
        <p:spPr>
          <a:xfrm>
            <a:off x="-1" y="5664175"/>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CBD2A43F-B756-6DE7-F807-535CB1DF6454}"/>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2479" y="10633"/>
            <a:ext cx="1028259" cy="666023"/>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0F437464-2E96-CEB8-A6E9-AF6A1C2E7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978468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4E9AA-B452-7214-C859-C5F07E764A86}"/>
              </a:ext>
            </a:extLst>
          </p:cNvPr>
          <p:cNvSpPr>
            <a:spLocks noGrp="1"/>
          </p:cNvSpPr>
          <p:nvPr>
            <p:ph type="title"/>
          </p:nvPr>
        </p:nvSpPr>
        <p:spPr>
          <a:xfrm>
            <a:off x="841248" y="548640"/>
            <a:ext cx="3600860" cy="5431536"/>
          </a:xfrm>
        </p:spPr>
        <p:txBody>
          <a:bodyPr>
            <a:normAutofit/>
          </a:bodyPr>
          <a:lstStyle/>
          <a:p>
            <a:r>
              <a:rPr lang="en-US" sz="5400" dirty="0"/>
              <a:t>conclusion</a:t>
            </a:r>
            <a:endParaRPr lang="ar-EG" sz="5400" dirty="0"/>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EBC516-28F7-45E9-BF0A-92F8815C1BFF}"/>
              </a:ext>
            </a:extLst>
          </p:cNvPr>
          <p:cNvSpPr>
            <a:spLocks noGrp="1"/>
          </p:cNvSpPr>
          <p:nvPr>
            <p:ph idx="1"/>
          </p:nvPr>
        </p:nvSpPr>
        <p:spPr>
          <a:xfrm>
            <a:off x="5126418" y="552091"/>
            <a:ext cx="6224335" cy="5431536"/>
          </a:xfrm>
        </p:spPr>
        <p:txBody>
          <a:bodyPr anchor="ctr">
            <a:normAutofit/>
          </a:bodyPr>
          <a:lstStyle/>
          <a:p>
            <a:r>
              <a:rPr lang="en-US" sz="2200" dirty="0"/>
              <a:t>The provided data analysis suggests that several factors influence salary levels, including years of experience, job title, location, and currency type.</a:t>
            </a:r>
          </a:p>
          <a:p>
            <a:r>
              <a:rPr lang="en-US" sz="2200" dirty="0"/>
              <a:t>Overall, the analysis highlights the importance of experience, job title, location, and currency type on salary determination and provides insights into employment trends and industry preferences.</a:t>
            </a:r>
            <a:endParaRPr lang="ar-EG" sz="2200" dirty="0"/>
          </a:p>
        </p:txBody>
      </p:sp>
      <p:pic>
        <p:nvPicPr>
          <p:cNvPr id="4" name="Picture 3" descr="A logo with dots and lines&#10;&#10;Description automatically generated">
            <a:extLst>
              <a:ext uri="{FF2B5EF4-FFF2-40B4-BE49-F238E27FC236}">
                <a16:creationId xmlns:a16="http://schemas.microsoft.com/office/drawing/2014/main" id="{9EBBC5B2-8D96-74A7-86A0-AC9323972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5D95BB35-040D-0D91-E834-2FB0643E71C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8" y="10633"/>
            <a:ext cx="1129530" cy="731618"/>
          </a:xfrm>
          <a:prstGeom prst="rect">
            <a:avLst/>
          </a:prstGeom>
        </p:spPr>
      </p:pic>
    </p:spTree>
    <p:extLst>
      <p:ext uri="{BB962C8B-B14F-4D97-AF65-F5344CB8AC3E}">
        <p14:creationId xmlns:p14="http://schemas.microsoft.com/office/powerpoint/2010/main" val="196454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B7903C-39CD-D745-24F2-08DF2414278C}"/>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rPr>
              <a:t>Questions?</a:t>
            </a:r>
          </a:p>
        </p:txBody>
      </p:sp>
    </p:spTree>
    <p:extLst>
      <p:ext uri="{BB962C8B-B14F-4D97-AF65-F5344CB8AC3E}">
        <p14:creationId xmlns:p14="http://schemas.microsoft.com/office/powerpoint/2010/main" val="292029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Arc 1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3ADE6-16D0-B6F1-FE75-EFC80F3552F3}"/>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Thanks</a:t>
            </a:r>
          </a:p>
        </p:txBody>
      </p:sp>
      <p:sp>
        <p:nvSpPr>
          <p:cNvPr id="20" name="Oval 19">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0021DB80-96C6-C202-16BD-711F8D7C0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7389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4BFC15-FEA7-A08C-0CCC-2829FD405964}"/>
              </a:ext>
            </a:extLst>
          </p:cNvPr>
          <p:cNvSpPr>
            <a:spLocks noGrp="1"/>
          </p:cNvSpPr>
          <p:nvPr>
            <p:ph type="title"/>
          </p:nvPr>
        </p:nvSpPr>
        <p:spPr>
          <a:xfrm>
            <a:off x="838200" y="401221"/>
            <a:ext cx="10515600" cy="1348065"/>
          </a:xfrm>
        </p:spPr>
        <p:txBody>
          <a:bodyPr>
            <a:normAutofit/>
          </a:bodyPr>
          <a:lstStyle/>
          <a:p>
            <a: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t>5. Geographical Insights:</a:t>
            </a:r>
            <a:b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a:solidFill>
                <a:srgbClr val="FFFFFF"/>
              </a:solidFill>
            </a:endParaRPr>
          </a:p>
        </p:txBody>
      </p:sp>
      <p:sp>
        <p:nvSpPr>
          <p:cNvPr id="3" name="Content Placeholder 2">
            <a:extLst>
              <a:ext uri="{FF2B5EF4-FFF2-40B4-BE49-F238E27FC236}">
                <a16:creationId xmlns:a16="http://schemas.microsoft.com/office/drawing/2014/main" id="{37F655D2-EB32-D640-F37D-00A50701CFF6}"/>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compensation by company location?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Are there regional differences in business focus or types of roles hired?</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B80BD794-6035-7764-F858-B079BAE5E3C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4980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594D4B1-2F49-8092-94F1-46F8F936A3F2}"/>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6. Work Setting and Flexibility:</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C01467F9-C4AA-B995-7406-1072CEE5B454}"/>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work setting (remote, hybrid, in-office) impact compensation, job titles, or business focus?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work settings across different industries or business sizes?</a:t>
            </a:r>
          </a:p>
        </p:txBody>
      </p:sp>
      <p:pic>
        <p:nvPicPr>
          <p:cNvPr id="4" name="Picture 3" descr="A logo of a globe and a graduation cap&#10;&#10;Description automatically generated">
            <a:extLst>
              <a:ext uri="{FF2B5EF4-FFF2-40B4-BE49-F238E27FC236}">
                <a16:creationId xmlns:a16="http://schemas.microsoft.com/office/drawing/2014/main" id="{253BF668-3E9D-C47B-58B3-74FF0E40945C}"/>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265081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FF5547B-AC16-3A31-0767-0AC330FFD1C4}"/>
              </a:ext>
            </a:extLst>
          </p:cNvPr>
          <p:cNvSpPr>
            <a:spLocks noGrp="1"/>
          </p:cNvSpPr>
          <p:nvPr>
            <p:ph type="ctrTitle"/>
          </p:nvPr>
        </p:nvSpPr>
        <p:spPr>
          <a:xfrm>
            <a:off x="2558716" y="955309"/>
            <a:ext cx="7074568" cy="2898975"/>
          </a:xfrm>
        </p:spPr>
        <p:txBody>
          <a:bodyPr>
            <a:normAutofit/>
          </a:bodyPr>
          <a:lstStyle/>
          <a:p>
            <a:r>
              <a:rPr lang="en-US" sz="6600">
                <a:solidFill>
                  <a:srgbClr val="FFFFFF"/>
                </a:solidFill>
              </a:rPr>
              <a:t>Python</a:t>
            </a:r>
            <a:endParaRPr lang="ar-EG" sz="6600">
              <a:solidFill>
                <a:srgbClr val="FFFFFF"/>
              </a:solidFill>
            </a:endParaRP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44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537-20E7-0E48-A0F8-43D92038F739}"/>
              </a:ext>
            </a:extLst>
          </p:cNvPr>
          <p:cNvSpPr>
            <a:spLocks noGrp="1"/>
          </p:cNvSpPr>
          <p:nvPr>
            <p:ph type="title"/>
          </p:nvPr>
        </p:nvSpPr>
        <p:spPr/>
        <p:txBody>
          <a:bodyPr/>
          <a:lstStyle/>
          <a:p>
            <a:r>
              <a:rPr lang="en-US" dirty="0"/>
              <a:t>Discover Data</a:t>
            </a:r>
            <a:endParaRPr lang="ar-EG" dirty="0"/>
          </a:p>
        </p:txBody>
      </p:sp>
      <p:pic>
        <p:nvPicPr>
          <p:cNvPr id="5" name="Content Placeholder 4" descr="A close-up of a document&#10;&#10;Description automatically generated">
            <a:extLst>
              <a:ext uri="{FF2B5EF4-FFF2-40B4-BE49-F238E27FC236}">
                <a16:creationId xmlns:a16="http://schemas.microsoft.com/office/drawing/2014/main" id="{FFEB60CE-9BB6-61BF-1C24-B40ACE40F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609" y="1701321"/>
            <a:ext cx="11024191" cy="4550623"/>
          </a:xfrm>
        </p:spPr>
      </p:pic>
      <p:pic>
        <p:nvPicPr>
          <p:cNvPr id="6" name="Picture 5" descr="A logo of a globe and a graduation cap&#10;&#10;Description automatically generated">
            <a:extLst>
              <a:ext uri="{FF2B5EF4-FFF2-40B4-BE49-F238E27FC236}">
                <a16:creationId xmlns:a16="http://schemas.microsoft.com/office/drawing/2014/main" id="{CAB005DF-B364-344E-5ECF-92C8F6D4803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0331302" y="0"/>
            <a:ext cx="1860698" cy="1256316"/>
          </a:xfrm>
          <a:prstGeom prst="rect">
            <a:avLst/>
          </a:prstGeom>
        </p:spPr>
      </p:pic>
    </p:spTree>
    <p:extLst>
      <p:ext uri="{BB962C8B-B14F-4D97-AF65-F5344CB8AC3E}">
        <p14:creationId xmlns:p14="http://schemas.microsoft.com/office/powerpoint/2010/main" val="195448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1D534-32F1-4B42-1557-456FA1E85F2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Discover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32F1095-DD1C-E3EC-CF14-A036A10C98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879" y="230242"/>
            <a:ext cx="6307140" cy="5960246"/>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13CEE6B-50FE-232F-3099-A270D6EC2E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939599" cy="1256316"/>
          </a:xfrm>
          <a:prstGeom prst="rect">
            <a:avLst/>
          </a:prstGeom>
        </p:spPr>
      </p:pic>
    </p:spTree>
    <p:extLst>
      <p:ext uri="{BB962C8B-B14F-4D97-AF65-F5344CB8AC3E}">
        <p14:creationId xmlns:p14="http://schemas.microsoft.com/office/powerpoint/2010/main" val="257830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4E82A-BC21-14AA-7474-D3D616A57E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Data Describe</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DFB8C009-5961-1B7A-74E4-92F931D46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13229"/>
            <a:ext cx="7214616" cy="400410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31EDE1D3-748D-E711-10BE-F55C756FE80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457064" cy="943769"/>
          </a:xfrm>
          <a:prstGeom prst="rect">
            <a:avLst/>
          </a:prstGeom>
        </p:spPr>
      </p:pic>
    </p:spTree>
    <p:extLst>
      <p:ext uri="{BB962C8B-B14F-4D97-AF65-F5344CB8AC3E}">
        <p14:creationId xmlns:p14="http://schemas.microsoft.com/office/powerpoint/2010/main" val="56149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63DB3-EF49-0443-44D1-F6C08CEA48A0}"/>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sz="6600"/>
              <a:t>Data Cleaning</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dots and lines&#10;&#10;Description automatically generated">
            <a:extLst>
              <a:ext uri="{FF2B5EF4-FFF2-40B4-BE49-F238E27FC236}">
                <a16:creationId xmlns:a16="http://schemas.microsoft.com/office/drawing/2014/main" id="{25EB077C-2DC5-9389-956A-ECBBD5A2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5002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4F81-497D-5A8C-EE0C-1FB3C7F503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Missing value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BC30550-4409-87B9-649C-876CDC504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3264" y="640080"/>
            <a:ext cx="4176680"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676E0694-6FA6-483F-6A33-C0922FD0240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096581" cy="710277"/>
          </a:xfrm>
          <a:prstGeom prst="rect">
            <a:avLst/>
          </a:prstGeom>
        </p:spPr>
      </p:pic>
      <p:sp>
        <p:nvSpPr>
          <p:cNvPr id="3" name="Right Triangle 2">
            <a:extLst>
              <a:ext uri="{FF2B5EF4-FFF2-40B4-BE49-F238E27FC236}">
                <a16:creationId xmlns:a16="http://schemas.microsoft.com/office/drawing/2014/main" id="{45738BF6-0E57-8C34-B167-3EC071440AAA}"/>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ight Triangle 3">
            <a:extLst>
              <a:ext uri="{FF2B5EF4-FFF2-40B4-BE49-F238E27FC236}">
                <a16:creationId xmlns:a16="http://schemas.microsoft.com/office/drawing/2014/main" id="{67BA905D-42A1-4EB6-9945-1546A761FC89}"/>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with dots and lines&#10;&#10;Description automatically generated">
            <a:extLst>
              <a:ext uri="{FF2B5EF4-FFF2-40B4-BE49-F238E27FC236}">
                <a16:creationId xmlns:a16="http://schemas.microsoft.com/office/drawing/2014/main" id="{2E8444B4-FD51-C7B3-34C7-7B939205F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6675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8541F-C6C8-0B2C-598E-38FE96D045E1}"/>
              </a:ext>
            </a:extLst>
          </p:cNvPr>
          <p:cNvSpPr>
            <a:spLocks noGrp="1"/>
          </p:cNvSpPr>
          <p:nvPr>
            <p:ph type="title"/>
          </p:nvPr>
        </p:nvSpPr>
        <p:spPr>
          <a:xfrm>
            <a:off x="639656" y="699726"/>
            <a:ext cx="10909640" cy="1200869"/>
          </a:xfrm>
        </p:spPr>
        <p:txBody>
          <a:bodyPr vert="horz" lIns="91440" tIns="45720" rIns="91440" bIns="45720" rtlCol="0" anchor="ctr">
            <a:normAutofit/>
          </a:bodyPr>
          <a:lstStyle/>
          <a:p>
            <a:pPr algn="ctr"/>
            <a:r>
              <a:rPr lang="en-US" sz="5100" dirty="0"/>
              <a:t>Filling (</a:t>
            </a:r>
            <a:r>
              <a:rPr lang="en-US" sz="5100" dirty="0" err="1"/>
              <a:t>Business_Market</a:t>
            </a:r>
            <a:r>
              <a:rPr lang="en-US" sz="5100" dirty="0"/>
              <a:t>) missing values</a:t>
            </a:r>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EF8ED2F7-69AD-6D05-4F38-EBF7F6269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819" y="2212711"/>
            <a:ext cx="8793125" cy="2946029"/>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5C02523A-244E-EE14-6B26-85A3743F60B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063256" cy="688691"/>
          </a:xfrm>
          <a:prstGeom prst="rect">
            <a:avLst/>
          </a:prstGeom>
        </p:spPr>
      </p:pic>
      <p:sp>
        <p:nvSpPr>
          <p:cNvPr id="3" name="Right Triangle 2">
            <a:extLst>
              <a:ext uri="{FF2B5EF4-FFF2-40B4-BE49-F238E27FC236}">
                <a16:creationId xmlns:a16="http://schemas.microsoft.com/office/drawing/2014/main" id="{E0259C4E-3FEC-6FA0-F793-ABE6976BBC36}"/>
              </a:ext>
            </a:extLst>
          </p:cNvPr>
          <p:cNvSpPr/>
          <p:nvPr/>
        </p:nvSpPr>
        <p:spPr>
          <a:xfrm rot="10800000" flipV="1">
            <a:off x="1146049" y="5158740"/>
            <a:ext cx="11045951" cy="169926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with dots and lines&#10;&#10;Description automatically generated">
            <a:extLst>
              <a:ext uri="{FF2B5EF4-FFF2-40B4-BE49-F238E27FC236}">
                <a16:creationId xmlns:a16="http://schemas.microsoft.com/office/drawing/2014/main" id="{1B4BA345-2AA3-E99E-E457-1891613C1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Tree>
    <p:extLst>
      <p:ext uri="{BB962C8B-B14F-4D97-AF65-F5344CB8AC3E}">
        <p14:creationId xmlns:p14="http://schemas.microsoft.com/office/powerpoint/2010/main" val="11182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DC35BF-FE15-AF14-D192-2E6B97B718E1}"/>
              </a:ext>
            </a:extLst>
          </p:cNvPr>
          <p:cNvSpPr>
            <a:spLocks noGrp="1"/>
          </p:cNvSpPr>
          <p:nvPr>
            <p:ph type="ctrTitle"/>
          </p:nvPr>
        </p:nvSpPr>
        <p:spPr>
          <a:xfrm>
            <a:off x="3361134" y="527152"/>
            <a:ext cx="5465135" cy="1368614"/>
          </a:xfrm>
        </p:spPr>
        <p:txBody>
          <a:bodyPr anchor="ctr">
            <a:normAutofit/>
          </a:bodyPr>
          <a:lstStyle/>
          <a:p>
            <a:r>
              <a:rPr lang="en-US" sz="6600" dirty="0"/>
              <a:t>Job scope</a:t>
            </a:r>
            <a:endParaRPr lang="ar-EG" sz="6600" dirty="0"/>
          </a:p>
        </p:txBody>
      </p:sp>
      <p:sp>
        <p:nvSpPr>
          <p:cNvPr id="3" name="Subtitle 2">
            <a:extLst>
              <a:ext uri="{FF2B5EF4-FFF2-40B4-BE49-F238E27FC236}">
                <a16:creationId xmlns:a16="http://schemas.microsoft.com/office/drawing/2014/main" id="{BE70D84D-599F-68D8-E0B6-BC17F2A19E17}"/>
              </a:ext>
            </a:extLst>
          </p:cNvPr>
          <p:cNvSpPr>
            <a:spLocks noGrp="1"/>
          </p:cNvSpPr>
          <p:nvPr>
            <p:ph type="subTitle" idx="1"/>
          </p:nvPr>
        </p:nvSpPr>
        <p:spPr>
          <a:xfrm>
            <a:off x="638881" y="1922561"/>
            <a:ext cx="10909643" cy="552659"/>
          </a:xfrm>
        </p:spPr>
        <p:txBody>
          <a:bodyPr anchor="ctr">
            <a:normAutofit/>
          </a:bodyPr>
          <a:lstStyle/>
          <a:p>
            <a:r>
              <a:rPr lang="en-US" dirty="0"/>
              <a:t>Data Analysis</a:t>
            </a:r>
            <a:endParaRPr lang="ar-EG"/>
          </a:p>
        </p:txBody>
      </p:sp>
      <p:sp>
        <p:nvSpPr>
          <p:cNvPr id="5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logo with dots and lines&#10;&#10;Description automatically generated">
            <a:extLst>
              <a:ext uri="{FF2B5EF4-FFF2-40B4-BE49-F238E27FC236}">
                <a16:creationId xmlns:a16="http://schemas.microsoft.com/office/drawing/2014/main" id="{6E807CE7-8F7B-CDA6-DD13-B063706D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05" y="2209815"/>
            <a:ext cx="3605784" cy="3605784"/>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56BE0A3D-D1FA-E288-BA0E-C54C678BC328}"/>
              </a:ext>
            </a:extLst>
          </p:cNvPr>
          <p:cNvPicPr>
            <a:picLocks noChangeAspect="1"/>
          </p:cNvPicPr>
          <p:nvPr/>
        </p:nvPicPr>
        <p:blipFill>
          <a:blip r:embed="rId3">
            <a:extLst>
              <a:ext uri="{28A0092B-C50C-407E-A947-70E740481C1C}">
                <a14:useLocalDpi xmlns:a14="http://schemas.microsoft.com/office/drawing/2010/main" val="0"/>
              </a:ext>
            </a:extLst>
          </a:blip>
          <a:srcRect t="5164" b="9024"/>
          <a:stretch/>
        </p:blipFill>
        <p:spPr>
          <a:xfrm>
            <a:off x="6951345" y="2642616"/>
            <a:ext cx="4220718" cy="3605784"/>
          </a:xfrm>
          <a:prstGeom prst="rect">
            <a:avLst/>
          </a:prstGeom>
        </p:spPr>
      </p:pic>
      <p:sp>
        <p:nvSpPr>
          <p:cNvPr id="8" name="Right Triangle 7">
            <a:extLst>
              <a:ext uri="{FF2B5EF4-FFF2-40B4-BE49-F238E27FC236}">
                <a16:creationId xmlns:a16="http://schemas.microsoft.com/office/drawing/2014/main" id="{785374E0-9F2D-1446-BB16-2CADF4918EF8}"/>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3A0651FA-AC70-188B-A6A8-BAE50DED2554}"/>
              </a:ext>
            </a:extLst>
          </p:cNvPr>
          <p:cNvSpPr/>
          <p:nvPr/>
        </p:nvSpPr>
        <p:spPr>
          <a:xfrm rot="10800000">
            <a:off x="1920950" y="-1018"/>
            <a:ext cx="10271050" cy="131397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175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DA40C-C35A-117F-57B8-4EEA54DF66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Filling (programming lang) missing values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A8C2F80-08DF-B703-E238-C96D7EBA5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6321" y="1059625"/>
            <a:ext cx="7214616" cy="473874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4C591E99-593B-4AAC-57AB-27629B2003B3}"/>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C32FC15-68EF-ABCB-338B-54B9E4344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
        <p:nvSpPr>
          <p:cNvPr id="8" name="Right Triangle 7">
            <a:extLst>
              <a:ext uri="{FF2B5EF4-FFF2-40B4-BE49-F238E27FC236}">
                <a16:creationId xmlns:a16="http://schemas.microsoft.com/office/drawing/2014/main" id="{38C63395-5E4C-72AC-003D-0DB531AE9DE1}"/>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46404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967A-BAC6-B6D5-6B76-DA880AA1AEEF}"/>
              </a:ext>
            </a:extLst>
          </p:cNvPr>
          <p:cNvSpPr>
            <a:spLocks noGrp="1"/>
          </p:cNvSpPr>
          <p:nvPr>
            <p:ph type="title"/>
          </p:nvPr>
        </p:nvSpPr>
        <p:spPr>
          <a:xfrm>
            <a:off x="1073888" y="365125"/>
            <a:ext cx="9601200" cy="1325563"/>
          </a:xfrm>
        </p:spPr>
        <p:txBody>
          <a:bodyPr/>
          <a:lstStyle/>
          <a:p>
            <a:r>
              <a:rPr lang="en-US" dirty="0"/>
              <a:t>Editing and Delete time</a:t>
            </a:r>
            <a:endParaRPr lang="ar-EG" dirty="0"/>
          </a:p>
        </p:txBody>
      </p:sp>
      <p:sp>
        <p:nvSpPr>
          <p:cNvPr id="11" name="Arrow: Right 10">
            <a:extLst>
              <a:ext uri="{FF2B5EF4-FFF2-40B4-BE49-F238E27FC236}">
                <a16:creationId xmlns:a16="http://schemas.microsoft.com/office/drawing/2014/main" id="{71BF892A-1727-69D7-2167-CA09590DCE7E}"/>
              </a:ext>
            </a:extLst>
          </p:cNvPr>
          <p:cNvSpPr/>
          <p:nvPr/>
        </p:nvSpPr>
        <p:spPr>
          <a:xfrm>
            <a:off x="3987209" y="3370417"/>
            <a:ext cx="2108791" cy="454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3" name="Picture 12" descr="A screenshot of a phone&#10;&#10;Description automatically generated">
            <a:extLst>
              <a:ext uri="{FF2B5EF4-FFF2-40B4-BE49-F238E27FC236}">
                <a16:creationId xmlns:a16="http://schemas.microsoft.com/office/drawing/2014/main" id="{0C165AD1-D21E-A061-4076-3EB373C4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664" y="2496562"/>
            <a:ext cx="2108791" cy="2396504"/>
          </a:xfrm>
          <a:prstGeom prst="rect">
            <a:avLst/>
          </a:prstGeom>
        </p:spPr>
      </p:pic>
      <p:pic>
        <p:nvPicPr>
          <p:cNvPr id="21" name="Content Placeholder 20" descr="A screenshot of a phone&#10;&#10;Description automatically generated">
            <a:extLst>
              <a:ext uri="{FF2B5EF4-FFF2-40B4-BE49-F238E27FC236}">
                <a16:creationId xmlns:a16="http://schemas.microsoft.com/office/drawing/2014/main" id="{39041D87-F454-F3FB-4468-F43A8D0B8B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6049" y="2496563"/>
            <a:ext cx="2108791" cy="2396503"/>
          </a:xfrm>
        </p:spPr>
      </p:pic>
      <p:pic>
        <p:nvPicPr>
          <p:cNvPr id="23" name="Picture 22" descr="A logo of a globe and a graduation cap&#10;&#10;Description automatically generated">
            <a:extLst>
              <a:ext uri="{FF2B5EF4-FFF2-40B4-BE49-F238E27FC236}">
                <a16:creationId xmlns:a16="http://schemas.microsoft.com/office/drawing/2014/main" id="{F62E9AA7-F592-A057-8B2A-BF1D4D39394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24" name="Picture 23" descr="A logo with dots and lines&#10;&#10;Description automatically generated">
            <a:extLst>
              <a:ext uri="{FF2B5EF4-FFF2-40B4-BE49-F238E27FC236}">
                <a16:creationId xmlns:a16="http://schemas.microsoft.com/office/drawing/2014/main" id="{1B59E9EE-1067-28FC-119B-9641301D7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3" name="Right Triangle 2">
            <a:extLst>
              <a:ext uri="{FF2B5EF4-FFF2-40B4-BE49-F238E27FC236}">
                <a16:creationId xmlns:a16="http://schemas.microsoft.com/office/drawing/2014/main" id="{38594294-7E0D-067D-89B0-724C325BEFBF}"/>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305327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hone&#10;&#10;Description automatically generated">
            <a:extLst>
              <a:ext uri="{FF2B5EF4-FFF2-40B4-BE49-F238E27FC236}">
                <a16:creationId xmlns:a16="http://schemas.microsoft.com/office/drawing/2014/main" id="{1F4B5365-993B-BF06-971E-68324F6C0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826" y="786809"/>
            <a:ext cx="2159111" cy="291332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3DAB8B13-7563-BE25-A148-AAA99E0DE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12" y="710889"/>
            <a:ext cx="5270396" cy="3340577"/>
          </a:xfrm>
          <a:prstGeom prst="rect">
            <a:avLst/>
          </a:prstGeom>
        </p:spPr>
      </p:pic>
      <p:pic>
        <p:nvPicPr>
          <p:cNvPr id="10" name="Picture 9" descr="A logo of a globe and a graduation cap&#10;&#10;Description automatically generated">
            <a:extLst>
              <a:ext uri="{FF2B5EF4-FFF2-40B4-BE49-F238E27FC236}">
                <a16:creationId xmlns:a16="http://schemas.microsoft.com/office/drawing/2014/main" id="{7EE7C831-E6B1-5154-BE5A-6C921A17B32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F57D8BC9-8F48-28B4-4BB3-B0FF8159F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12" name="Arrow: Right 11">
            <a:extLst>
              <a:ext uri="{FF2B5EF4-FFF2-40B4-BE49-F238E27FC236}">
                <a16:creationId xmlns:a16="http://schemas.microsoft.com/office/drawing/2014/main" id="{3EDF2C66-4238-BCEB-611D-823E24D2B778}"/>
              </a:ext>
            </a:extLst>
          </p:cNvPr>
          <p:cNvSpPr/>
          <p:nvPr/>
        </p:nvSpPr>
        <p:spPr>
          <a:xfrm>
            <a:off x="3625609" y="2205741"/>
            <a:ext cx="1520456" cy="350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4042C77E-A57F-3F9B-A8EC-358F64596316}"/>
              </a:ext>
            </a:extLst>
          </p:cNvPr>
          <p:cNvSpPr txBox="1"/>
          <p:nvPr/>
        </p:nvSpPr>
        <p:spPr>
          <a:xfrm>
            <a:off x="1793871" y="4475904"/>
            <a:ext cx="2938131" cy="1384995"/>
          </a:xfrm>
          <a:prstGeom prst="rect">
            <a:avLst/>
          </a:prstGeom>
          <a:noFill/>
        </p:spPr>
        <p:txBody>
          <a:bodyPr wrap="square" rtlCol="1">
            <a:spAutoFit/>
          </a:bodyPr>
          <a:lstStyle/>
          <a:p>
            <a:pPr marL="285750" indent="-285750">
              <a:buFont typeface="Arial" panose="020B0604020202020204" pitchFamily="34" charset="0"/>
              <a:buChar char="•"/>
            </a:pPr>
            <a:r>
              <a:rPr lang="en-US" sz="2800" dirty="0"/>
              <a:t>Split column</a:t>
            </a:r>
          </a:p>
          <a:p>
            <a:pPr marL="285750" indent="-285750">
              <a:buFont typeface="Arial" panose="020B0604020202020204" pitchFamily="34" charset="0"/>
              <a:buChar char="•"/>
            </a:pPr>
            <a:r>
              <a:rPr lang="en-US" sz="2800" dirty="0"/>
              <a:t>delete k</a:t>
            </a:r>
          </a:p>
          <a:p>
            <a:pPr marL="285750" indent="-285750">
              <a:buFont typeface="Arial" panose="020B0604020202020204" pitchFamily="34" charset="0"/>
              <a:buChar char="•"/>
            </a:pPr>
            <a:r>
              <a:rPr lang="en-US" sz="2800" dirty="0"/>
              <a:t> multiply *1000</a:t>
            </a:r>
            <a:endParaRPr lang="ar-EG" sz="2800" dirty="0"/>
          </a:p>
        </p:txBody>
      </p:sp>
      <p:sp>
        <p:nvSpPr>
          <p:cNvPr id="2" name="Right Triangle 1">
            <a:extLst>
              <a:ext uri="{FF2B5EF4-FFF2-40B4-BE49-F238E27FC236}">
                <a16:creationId xmlns:a16="http://schemas.microsoft.com/office/drawing/2014/main" id="{D7759465-7D76-1741-D4B6-51620C105487}"/>
              </a:ext>
            </a:extLst>
          </p:cNvPr>
          <p:cNvSpPr/>
          <p:nvPr/>
        </p:nvSpPr>
        <p:spPr>
          <a:xfrm rot="10800000" flipV="1">
            <a:off x="0" y="5220587"/>
            <a:ext cx="12192000" cy="163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44397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CF250-1744-FB1C-88C8-6E68669CA8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Filling missing value of industry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of a globe and a graduation cap&#10;&#10;Description automatically generated">
            <a:extLst>
              <a:ext uri="{FF2B5EF4-FFF2-40B4-BE49-F238E27FC236}">
                <a16:creationId xmlns:a16="http://schemas.microsoft.com/office/drawing/2014/main" id="{E0EBC7CC-681C-86AD-43DF-B7AA05A07C2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855C4A4-52B3-E790-9096-D8490891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006" y="-1"/>
            <a:ext cx="1297172" cy="903768"/>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A6DBEF36-E86D-1D4E-AEA5-FB7F60C155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0155" y="903767"/>
            <a:ext cx="6288624" cy="5455380"/>
          </a:xfrm>
          <a:prstGeom prst="rect">
            <a:avLst/>
          </a:prstGeom>
        </p:spPr>
      </p:pic>
      <p:sp>
        <p:nvSpPr>
          <p:cNvPr id="8" name="Right Triangle 7">
            <a:extLst>
              <a:ext uri="{FF2B5EF4-FFF2-40B4-BE49-F238E27FC236}">
                <a16:creationId xmlns:a16="http://schemas.microsoft.com/office/drawing/2014/main" id="{33AAACD3-A5C8-DDB1-7BAF-49C8340FEF51}"/>
              </a:ext>
            </a:extLst>
          </p:cNvPr>
          <p:cNvSpPr/>
          <p:nvPr/>
        </p:nvSpPr>
        <p:spPr>
          <a:xfrm rot="16200000" flipV="1">
            <a:off x="-3047632" y="3095243"/>
            <a:ext cx="6799354" cy="7040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E4434DC0-8D76-90D8-923A-BACFE1E11ACB}"/>
              </a:ext>
            </a:extLst>
          </p:cNvPr>
          <p:cNvSpPr/>
          <p:nvPr/>
        </p:nvSpPr>
        <p:spPr>
          <a:xfrm>
            <a:off x="0" y="6066053"/>
            <a:ext cx="10271050" cy="78091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78849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E8EF-55D3-FBDE-490A-AB48956886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Fill missing value min and max</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E57005E8-1678-6ED5-68E9-C5A14A682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1672100"/>
            <a:ext cx="2185074" cy="5036452"/>
          </a:xfrm>
          <a:prstGeom prst="rect">
            <a:avLst/>
          </a:prstGeom>
        </p:spPr>
      </p:pic>
      <p:pic>
        <p:nvPicPr>
          <p:cNvPr id="5" name="Content Placeholder 4" descr="A screen shot of a computer program&#10;&#10;Description automatically generated">
            <a:extLst>
              <a:ext uri="{FF2B5EF4-FFF2-40B4-BE49-F238E27FC236}">
                <a16:creationId xmlns:a16="http://schemas.microsoft.com/office/drawing/2014/main" id="{830F0759-1BD3-708B-CF82-F1CDAA2E3DF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5929" y="2764465"/>
            <a:ext cx="7945442" cy="3198040"/>
          </a:xfrm>
          <a:prstGeom prst="rect">
            <a:avLst/>
          </a:prstGeom>
        </p:spPr>
      </p:pic>
      <p:pic>
        <p:nvPicPr>
          <p:cNvPr id="9" name="Picture 8" descr="A logo of a globe and a graduation cap&#10;&#10;Description automatically generated">
            <a:extLst>
              <a:ext uri="{FF2B5EF4-FFF2-40B4-BE49-F238E27FC236}">
                <a16:creationId xmlns:a16="http://schemas.microsoft.com/office/drawing/2014/main" id="{0D3249EE-C61F-D9A9-17F9-526FF0032AC8}"/>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0C4C0F45-1BCD-81AF-BE1A-3F931453BB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9636" y="-1"/>
            <a:ext cx="1286541" cy="896361"/>
          </a:xfrm>
          <a:prstGeom prst="rect">
            <a:avLst/>
          </a:prstGeom>
        </p:spPr>
      </p:pic>
    </p:spTree>
    <p:extLst>
      <p:ext uri="{BB962C8B-B14F-4D97-AF65-F5344CB8AC3E}">
        <p14:creationId xmlns:p14="http://schemas.microsoft.com/office/powerpoint/2010/main" val="566295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AC6F6-0F46-BD15-EB42-30AC44E054C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is</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cleaned</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 shot of a computer&#10;&#10;Description automatically generated">
            <a:extLst>
              <a:ext uri="{FF2B5EF4-FFF2-40B4-BE49-F238E27FC236}">
                <a16:creationId xmlns:a16="http://schemas.microsoft.com/office/drawing/2014/main" id="{54A55325-A009-69C9-4EDB-0F4F5EE1B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9872" y="625684"/>
            <a:ext cx="3477803" cy="5455380"/>
          </a:xfrm>
          <a:prstGeom prst="rect">
            <a:avLst/>
          </a:prstGeom>
        </p:spPr>
      </p:pic>
      <p:pic>
        <p:nvPicPr>
          <p:cNvPr id="11" name="Picture 10" descr="A logo of a globe and a graduation cap&#10;&#10;Description automatically generated">
            <a:extLst>
              <a:ext uri="{FF2B5EF4-FFF2-40B4-BE49-F238E27FC236}">
                <a16:creationId xmlns:a16="http://schemas.microsoft.com/office/drawing/2014/main" id="{0FF3FE60-EC48-BD0B-1AFB-25903F0EFB3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2" name="Picture 11" descr="A logo with dots and lines&#10;&#10;Description automatically generated">
            <a:extLst>
              <a:ext uri="{FF2B5EF4-FFF2-40B4-BE49-F238E27FC236}">
                <a16:creationId xmlns:a16="http://schemas.microsoft.com/office/drawing/2014/main" id="{7F4BBAD7-46D5-E01C-B72B-6AC5BB491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477927"/>
          </a:xfrm>
          <a:prstGeom prst="rect">
            <a:avLst/>
          </a:prstGeom>
        </p:spPr>
      </p:pic>
      <p:sp>
        <p:nvSpPr>
          <p:cNvPr id="3" name="Right Triangle 2">
            <a:extLst>
              <a:ext uri="{FF2B5EF4-FFF2-40B4-BE49-F238E27FC236}">
                <a16:creationId xmlns:a16="http://schemas.microsoft.com/office/drawing/2014/main" id="{8CA37E53-7A3D-CB8F-0468-0D7E12D4F060}"/>
              </a:ext>
            </a:extLst>
          </p:cNvPr>
          <p:cNvSpPr/>
          <p:nvPr/>
        </p:nvSpPr>
        <p:spPr>
          <a:xfrm rot="10800000" flipV="1">
            <a:off x="1146048" y="6081064"/>
            <a:ext cx="11045951" cy="7769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6235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2238F-F82F-8E8F-36E9-6737DB25CC2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600"/>
              <a:t>Exploratory data Analysis(EDA) </a:t>
            </a:r>
          </a:p>
        </p:txBody>
      </p:sp>
      <p:sp>
        <p:nvSpPr>
          <p:cNvPr id="34"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logo with dots and lines&#10;&#10;Description automatically generated">
            <a:extLst>
              <a:ext uri="{FF2B5EF4-FFF2-40B4-BE49-F238E27FC236}">
                <a16:creationId xmlns:a16="http://schemas.microsoft.com/office/drawing/2014/main" id="{104691F2-E57A-2E66-E389-BF581D37ED7F}"/>
              </a:ext>
            </a:extLst>
          </p:cNvPr>
          <p:cNvPicPr>
            <a:picLocks noChangeAspect="1"/>
          </p:cNvPicPr>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97864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4FAD3-4237-E30E-8AF8-67B2183D09F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Detecting outliers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DA9B2C6E-77CB-84CC-7AA0-B2EECDCA3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30466"/>
            <a:ext cx="7214616" cy="3769635"/>
          </a:xfrm>
          <a:prstGeom prst="rect">
            <a:avLst/>
          </a:prstGeom>
        </p:spPr>
      </p:pic>
      <p:sp>
        <p:nvSpPr>
          <p:cNvPr id="6" name="Right Triangle 5">
            <a:extLst>
              <a:ext uri="{FF2B5EF4-FFF2-40B4-BE49-F238E27FC236}">
                <a16:creationId xmlns:a16="http://schemas.microsoft.com/office/drawing/2014/main" id="{F9731C95-0DFE-A4B8-FF65-FA813EF4E08E}"/>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720B1A19-E70F-FC9C-D2BE-ED8BA5A58FA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61850235-034B-4D48-561D-D3E576414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18063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6C94D-9F21-133F-13FF-1F05253499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Explore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9CE0602-959B-1A4A-65C1-D3E6778318B8}"/>
              </a:ext>
            </a:extLst>
          </p:cNvPr>
          <p:cNvSpPr/>
          <p:nvPr/>
        </p:nvSpPr>
        <p:spPr>
          <a:xfrm rot="16200000" flipV="1">
            <a:off x="-2915896" y="2915894"/>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B1FA2443-BC8F-AA30-9679-133CF156C2A4}"/>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descr="A logo of a globe and a graduation cap&#10;&#10;Description automatically generated">
            <a:extLst>
              <a:ext uri="{FF2B5EF4-FFF2-40B4-BE49-F238E27FC236}">
                <a16:creationId xmlns:a16="http://schemas.microsoft.com/office/drawing/2014/main" id="{2CCE89A5-AC4F-FB9A-C4DE-DB36C9776AE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E9160991-A963-F423-B79F-7C70656AD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
        <p:nvSpPr>
          <p:cNvPr id="4" name="Content Placeholder 3">
            <a:extLst>
              <a:ext uri="{FF2B5EF4-FFF2-40B4-BE49-F238E27FC236}">
                <a16:creationId xmlns:a16="http://schemas.microsoft.com/office/drawing/2014/main" id="{9930BBA7-337C-BF9C-5932-6EA36DF06FF9}"/>
              </a:ext>
            </a:extLst>
          </p:cNvPr>
          <p:cNvSpPr>
            <a:spLocks noGrp="1"/>
          </p:cNvSpPr>
          <p:nvPr>
            <p:ph idx="1"/>
          </p:nvPr>
        </p:nvSpPr>
        <p:spPr/>
        <p:txBody>
          <a:bodyPr/>
          <a:lstStyle/>
          <a:p>
            <a:endParaRPr lang="ar-EG" dirty="0"/>
          </a:p>
        </p:txBody>
      </p:sp>
      <p:pic>
        <p:nvPicPr>
          <p:cNvPr id="13" name="Picture 12">
            <a:extLst>
              <a:ext uri="{FF2B5EF4-FFF2-40B4-BE49-F238E27FC236}">
                <a16:creationId xmlns:a16="http://schemas.microsoft.com/office/drawing/2014/main" id="{1D0FF57A-35BC-78EC-F487-561DFEF2D2C1}"/>
              </a:ext>
            </a:extLst>
          </p:cNvPr>
          <p:cNvPicPr>
            <a:picLocks noChangeAspect="1"/>
          </p:cNvPicPr>
          <p:nvPr/>
        </p:nvPicPr>
        <p:blipFill>
          <a:blip r:embed="rId4"/>
          <a:stretch>
            <a:fillRect/>
          </a:stretch>
        </p:blipFill>
        <p:spPr>
          <a:xfrm>
            <a:off x="5962650" y="1666335"/>
            <a:ext cx="5391150" cy="3751009"/>
          </a:xfrm>
          <a:prstGeom prst="rect">
            <a:avLst/>
          </a:prstGeom>
        </p:spPr>
      </p:pic>
    </p:spTree>
    <p:extLst>
      <p:ext uri="{BB962C8B-B14F-4D97-AF65-F5344CB8AC3E}">
        <p14:creationId xmlns:p14="http://schemas.microsoft.com/office/powerpoint/2010/main" val="23676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3587B-133E-EE64-22D5-B318DFF44E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Describe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7E6D828-664F-245B-590F-ACC0683E0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96790"/>
            <a:ext cx="7214616" cy="4436987"/>
          </a:xfrm>
          <a:prstGeom prst="rect">
            <a:avLst/>
          </a:prstGeom>
        </p:spPr>
      </p:pic>
      <p:sp>
        <p:nvSpPr>
          <p:cNvPr id="3" name="Right Triangle 2">
            <a:extLst>
              <a:ext uri="{FF2B5EF4-FFF2-40B4-BE49-F238E27FC236}">
                <a16:creationId xmlns:a16="http://schemas.microsoft.com/office/drawing/2014/main" id="{2B561DF6-C2A0-5021-63CC-9FF452049C3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1B77C421-D860-A4A9-F49F-7E4CEBA268B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8C2B012-205D-AE0D-0EDF-7614D552E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77753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go of a globe and a graduation cap&#10;&#10;Description automatically generated">
            <a:extLst>
              <a:ext uri="{FF2B5EF4-FFF2-40B4-BE49-F238E27FC236}">
                <a16:creationId xmlns:a16="http://schemas.microsoft.com/office/drawing/2014/main" id="{4FEF63EE-EC9C-8FAF-3039-B860665047B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20752"/>
            <a:ext cx="1178800" cy="1225296"/>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C99B032C-B149-FF6E-FD91-18962BCDF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11" name="Content Placeholder 2">
            <a:extLst>
              <a:ext uri="{FF2B5EF4-FFF2-40B4-BE49-F238E27FC236}">
                <a16:creationId xmlns:a16="http://schemas.microsoft.com/office/drawing/2014/main" id="{98CDB2DD-AECD-5708-A33E-759E89FBFD7A}"/>
              </a:ext>
            </a:extLst>
          </p:cNvPr>
          <p:cNvSpPr txBox="1">
            <a:spLocks/>
          </p:cNvSpPr>
          <p:nvPr/>
        </p:nvSpPr>
        <p:spPr>
          <a:xfrm>
            <a:off x="87973" y="4535631"/>
            <a:ext cx="2753156" cy="40081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2">
                    <a:lumMod val="76000"/>
                  </a:schemeClr>
                </a:solidFill>
              </a:rPr>
              <a:t> Dr . Amal Mahmoud</a:t>
            </a:r>
          </a:p>
          <a:p>
            <a:pPr marL="0" indent="0">
              <a:buFont typeface="Arial" panose="020B0604020202020204" pitchFamily="34" charset="0"/>
              <a:buNone/>
            </a:pPr>
            <a:endParaRPr lang="en-US" sz="2200" dirty="0">
              <a:solidFill>
                <a:schemeClr val="accent2">
                  <a:lumMod val="76000"/>
                </a:schemeClr>
              </a:solidFill>
            </a:endParaRPr>
          </a:p>
        </p:txBody>
      </p:sp>
      <p:sp>
        <p:nvSpPr>
          <p:cNvPr id="12" name="Rectangle: Rounded Corners 11">
            <a:extLst>
              <a:ext uri="{FF2B5EF4-FFF2-40B4-BE49-F238E27FC236}">
                <a16:creationId xmlns:a16="http://schemas.microsoft.com/office/drawing/2014/main" id="{C66712ED-5773-1105-08A2-5348D79372B4}"/>
              </a:ext>
            </a:extLst>
          </p:cNvPr>
          <p:cNvSpPr/>
          <p:nvPr/>
        </p:nvSpPr>
        <p:spPr>
          <a:xfrm>
            <a:off x="141110" y="1096600"/>
            <a:ext cx="2906888" cy="409221"/>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Supervisor</a:t>
            </a:r>
            <a:r>
              <a:rPr lang="en-US" sz="1600" dirty="0">
                <a:solidFill>
                  <a:srgbClr val="000000"/>
                </a:solidFill>
              </a:rPr>
              <a:t> </a:t>
            </a:r>
            <a:endParaRPr lang="en-US" dirty="0"/>
          </a:p>
        </p:txBody>
      </p:sp>
      <p:pic>
        <p:nvPicPr>
          <p:cNvPr id="14" name="Picture 2" descr="Profile photo of Amal Mahmoud , PhD">
            <a:extLst>
              <a:ext uri="{FF2B5EF4-FFF2-40B4-BE49-F238E27FC236}">
                <a16:creationId xmlns:a16="http://schemas.microsoft.com/office/drawing/2014/main" id="{E54E1B5F-A18B-59E0-8F7C-61AD1DC27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67" y="2141145"/>
            <a:ext cx="2098803" cy="2098803"/>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FD377432-2CDC-F203-17B4-46C152C6AA47}"/>
              </a:ext>
            </a:extLst>
          </p:cNvPr>
          <p:cNvSpPr/>
          <p:nvPr/>
        </p:nvSpPr>
        <p:spPr>
          <a:xfrm>
            <a:off x="4048692" y="1096600"/>
            <a:ext cx="7859888" cy="409221"/>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dirty="0">
                <a:solidFill>
                  <a:srgbClr val="000000"/>
                </a:solidFill>
              </a:rPr>
              <a:t> student project </a:t>
            </a:r>
            <a:endParaRPr lang="en-US" sz="2200" dirty="0"/>
          </a:p>
        </p:txBody>
      </p:sp>
      <p:sp>
        <p:nvSpPr>
          <p:cNvPr id="16" name="Rectangle: Rounded Corners 15">
            <a:extLst>
              <a:ext uri="{FF2B5EF4-FFF2-40B4-BE49-F238E27FC236}">
                <a16:creationId xmlns:a16="http://schemas.microsoft.com/office/drawing/2014/main" id="{7FC0812A-4C5E-52FC-FB4F-6C47A12CF674}"/>
              </a:ext>
            </a:extLst>
          </p:cNvPr>
          <p:cNvSpPr/>
          <p:nvPr/>
        </p:nvSpPr>
        <p:spPr>
          <a:xfrm>
            <a:off x="4094135" y="1704813"/>
            <a:ext cx="3913322" cy="157566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DCD119F-4269-6C35-6EF4-4E507C950827}"/>
              </a:ext>
            </a:extLst>
          </p:cNvPr>
          <p:cNvSpPr/>
          <p:nvPr/>
        </p:nvSpPr>
        <p:spPr>
          <a:xfrm>
            <a:off x="4068304" y="3357965"/>
            <a:ext cx="3913322" cy="157566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5BC9D38A-81E8-4180-A30C-4984A5B56A57}"/>
              </a:ext>
            </a:extLst>
          </p:cNvPr>
          <p:cNvSpPr/>
          <p:nvPr/>
        </p:nvSpPr>
        <p:spPr>
          <a:xfrm>
            <a:off x="8149524" y="4262032"/>
            <a:ext cx="3913322" cy="157566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CDBD3B7-9637-31E6-4AED-1B6E939D5D0C}"/>
              </a:ext>
            </a:extLst>
          </p:cNvPr>
          <p:cNvSpPr/>
          <p:nvPr/>
        </p:nvSpPr>
        <p:spPr>
          <a:xfrm>
            <a:off x="8149524" y="2402236"/>
            <a:ext cx="3913322" cy="157566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4E19BEC-AD84-7A23-C530-A74D408F8F96}"/>
              </a:ext>
            </a:extLst>
          </p:cNvPr>
          <p:cNvSpPr/>
          <p:nvPr/>
        </p:nvSpPr>
        <p:spPr>
          <a:xfrm>
            <a:off x="4094135" y="5049863"/>
            <a:ext cx="3913322" cy="1575661"/>
          </a:xfrm>
          <a:prstGeom prst="round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in a suit with his arms crossed&#10;&#10;Description automatically generated">
            <a:extLst>
              <a:ext uri="{FF2B5EF4-FFF2-40B4-BE49-F238E27FC236}">
                <a16:creationId xmlns:a16="http://schemas.microsoft.com/office/drawing/2014/main" id="{620B9BD9-E19A-F35B-8E1E-0AA75D8F6C87}"/>
              </a:ext>
            </a:extLst>
          </p:cNvPr>
          <p:cNvPicPr>
            <a:picLocks noChangeAspect="1"/>
          </p:cNvPicPr>
          <p:nvPr/>
        </p:nvPicPr>
        <p:blipFill>
          <a:blip r:embed="rId5">
            <a:extLst>
              <a:ext uri="{28A0092B-C50C-407E-A947-70E740481C1C}">
                <a14:useLocalDpi xmlns:a14="http://schemas.microsoft.com/office/drawing/2010/main" val="0"/>
              </a:ext>
            </a:extLst>
          </a:blip>
          <a:srcRect r="-1124" b="35537"/>
          <a:stretch/>
        </p:blipFill>
        <p:spPr>
          <a:xfrm>
            <a:off x="4211257" y="1835048"/>
            <a:ext cx="1496297" cy="130821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4" name="Picture 23" descr="A person smiling at the camera&#10;&#10;Description automatically generated">
            <a:extLst>
              <a:ext uri="{FF2B5EF4-FFF2-40B4-BE49-F238E27FC236}">
                <a16:creationId xmlns:a16="http://schemas.microsoft.com/office/drawing/2014/main" id="{905A5E48-761A-3FE8-976E-CE1043A2B7B7}"/>
              </a:ext>
            </a:extLst>
          </p:cNvPr>
          <p:cNvPicPr>
            <a:picLocks noChangeAspect="1"/>
          </p:cNvPicPr>
          <p:nvPr/>
        </p:nvPicPr>
        <p:blipFill>
          <a:blip r:embed="rId6">
            <a:extLst>
              <a:ext uri="{28A0092B-C50C-407E-A947-70E740481C1C}">
                <a14:useLocalDpi xmlns:a14="http://schemas.microsoft.com/office/drawing/2010/main" val="0"/>
              </a:ext>
            </a:extLst>
          </a:blip>
          <a:srcRect l="-2591" t="-523" r="4112" b="28333"/>
          <a:stretch/>
        </p:blipFill>
        <p:spPr>
          <a:xfrm>
            <a:off x="4132882" y="3454831"/>
            <a:ext cx="1579872" cy="139144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6" name="Picture 25" descr="A person in a suit&#10;&#10;Description automatically generated">
            <a:extLst>
              <a:ext uri="{FF2B5EF4-FFF2-40B4-BE49-F238E27FC236}">
                <a16:creationId xmlns:a16="http://schemas.microsoft.com/office/drawing/2014/main" id="{C93A7110-2C92-045F-18E9-9226A9AD77A7}"/>
              </a:ext>
            </a:extLst>
          </p:cNvPr>
          <p:cNvPicPr>
            <a:picLocks noChangeAspect="1"/>
          </p:cNvPicPr>
          <p:nvPr/>
        </p:nvPicPr>
        <p:blipFill>
          <a:blip r:embed="rId7">
            <a:extLst>
              <a:ext uri="{28A0092B-C50C-407E-A947-70E740481C1C}">
                <a14:useLocalDpi xmlns:a14="http://schemas.microsoft.com/office/drawing/2010/main" val="0"/>
              </a:ext>
            </a:extLst>
          </a:blip>
          <a:srcRect l="3859" t="7954" r="-2338" b="27903"/>
          <a:stretch/>
        </p:blipFill>
        <p:spPr>
          <a:xfrm>
            <a:off x="4158712" y="5154604"/>
            <a:ext cx="1527052" cy="135595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28" name="Picture 27" descr="A person wearing sunglasses and a blue shirt&#10;&#10;Description automatically generated">
            <a:extLst>
              <a:ext uri="{FF2B5EF4-FFF2-40B4-BE49-F238E27FC236}">
                <a16:creationId xmlns:a16="http://schemas.microsoft.com/office/drawing/2014/main" id="{B2173126-2396-2BD2-551C-EF4FCA065A07}"/>
              </a:ext>
            </a:extLst>
          </p:cNvPr>
          <p:cNvPicPr>
            <a:picLocks noChangeAspect="1"/>
          </p:cNvPicPr>
          <p:nvPr/>
        </p:nvPicPr>
        <p:blipFill>
          <a:blip r:embed="rId8">
            <a:extLst>
              <a:ext uri="{28A0092B-C50C-407E-A947-70E740481C1C}">
                <a14:useLocalDpi xmlns:a14="http://schemas.microsoft.com/office/drawing/2010/main" val="0"/>
              </a:ext>
            </a:extLst>
          </a:blip>
          <a:srcRect l="249" t="4801" r="4000" b="33317"/>
          <a:stretch/>
        </p:blipFill>
        <p:spPr>
          <a:xfrm>
            <a:off x="8236837" y="2494062"/>
            <a:ext cx="1611688" cy="139654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descr="A person wearing a scarf&#10;&#10;Description automatically generated">
            <a:extLst>
              <a:ext uri="{FF2B5EF4-FFF2-40B4-BE49-F238E27FC236}">
                <a16:creationId xmlns:a16="http://schemas.microsoft.com/office/drawing/2014/main" id="{7991E25A-58CE-F967-403F-5C538FE84274}"/>
              </a:ext>
            </a:extLst>
          </p:cNvPr>
          <p:cNvPicPr>
            <a:picLocks noChangeAspect="1"/>
          </p:cNvPicPr>
          <p:nvPr/>
        </p:nvPicPr>
        <p:blipFill>
          <a:blip r:embed="rId9">
            <a:extLst>
              <a:ext uri="{28A0092B-C50C-407E-A947-70E740481C1C}">
                <a14:useLocalDpi xmlns:a14="http://schemas.microsoft.com/office/drawing/2010/main" val="0"/>
              </a:ext>
            </a:extLst>
          </a:blip>
          <a:srcRect l="11087" t="5112" r="16193" b="43616"/>
          <a:stretch/>
        </p:blipFill>
        <p:spPr>
          <a:xfrm>
            <a:off x="8241123" y="4384932"/>
            <a:ext cx="1425288" cy="1334695"/>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32" name="Content Placeholder 2">
            <a:extLst>
              <a:ext uri="{FF2B5EF4-FFF2-40B4-BE49-F238E27FC236}">
                <a16:creationId xmlns:a16="http://schemas.microsoft.com/office/drawing/2014/main" id="{1AC6DBC9-6EF6-49B9-DDF3-F629967B9FD8}"/>
              </a:ext>
            </a:extLst>
          </p:cNvPr>
          <p:cNvSpPr>
            <a:spLocks noGrp="1"/>
          </p:cNvSpPr>
          <p:nvPr>
            <p:ph idx="1"/>
          </p:nvPr>
        </p:nvSpPr>
        <p:spPr>
          <a:xfrm>
            <a:off x="5534670" y="1837437"/>
            <a:ext cx="1860925" cy="659070"/>
          </a:xfrm>
        </p:spPr>
        <p:txBody>
          <a:bodyPr anchor="t">
            <a:normAutofit/>
          </a:bodyPr>
          <a:lstStyle/>
          <a:p>
            <a:pPr marL="0" indent="0">
              <a:lnSpc>
                <a:spcPct val="110000"/>
              </a:lnSpc>
              <a:buNone/>
            </a:pPr>
            <a:r>
              <a:rPr lang="en-US" sz="1400" b="1" dirty="0">
                <a:solidFill>
                  <a:schemeClr val="accent2">
                    <a:lumMod val="76000"/>
                  </a:schemeClr>
                </a:solidFill>
              </a:rPr>
              <a:t>Bishoy Victor Nabil</a:t>
            </a:r>
          </a:p>
          <a:p>
            <a:pPr marL="0" indent="0">
              <a:buNone/>
            </a:pPr>
            <a:r>
              <a:rPr lang="en-US" sz="1400" dirty="0"/>
              <a:t>      +201068571301</a:t>
            </a:r>
            <a:endParaRPr lang="en-US" sz="1400"/>
          </a:p>
          <a:p>
            <a:endParaRPr lang="ar-EG" sz="1400" dirty="0">
              <a:cs typeface="Arial"/>
            </a:endParaRPr>
          </a:p>
        </p:txBody>
      </p:sp>
      <p:sp>
        <p:nvSpPr>
          <p:cNvPr id="34" name="Content Placeholder 2">
            <a:extLst>
              <a:ext uri="{FF2B5EF4-FFF2-40B4-BE49-F238E27FC236}">
                <a16:creationId xmlns:a16="http://schemas.microsoft.com/office/drawing/2014/main" id="{67AD1418-BC49-E3A1-FD70-6796B57655A5}"/>
              </a:ext>
            </a:extLst>
          </p:cNvPr>
          <p:cNvSpPr txBox="1">
            <a:spLocks/>
          </p:cNvSpPr>
          <p:nvPr/>
        </p:nvSpPr>
        <p:spPr>
          <a:xfrm>
            <a:off x="5538338" y="3553388"/>
            <a:ext cx="1951333" cy="6847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400" b="1" dirty="0">
                <a:solidFill>
                  <a:schemeClr val="accent2">
                    <a:lumMod val="76000"/>
                  </a:schemeClr>
                </a:solidFill>
              </a:rPr>
              <a:t> Ayman </a:t>
            </a:r>
            <a:r>
              <a:rPr lang="en-US" sz="1400" b="1" err="1">
                <a:solidFill>
                  <a:schemeClr val="accent2">
                    <a:lumMod val="76000"/>
                  </a:schemeClr>
                </a:solidFill>
              </a:rPr>
              <a:t>saadan</a:t>
            </a:r>
            <a:r>
              <a:rPr lang="en-US" sz="1400" b="1" dirty="0">
                <a:solidFill>
                  <a:schemeClr val="accent2">
                    <a:lumMod val="76000"/>
                  </a:schemeClr>
                </a:solidFill>
              </a:rPr>
              <a:t> </a:t>
            </a:r>
            <a:r>
              <a:rPr lang="en-US" sz="1400" b="1" err="1">
                <a:solidFill>
                  <a:schemeClr val="accent2">
                    <a:lumMod val="76000"/>
                  </a:schemeClr>
                </a:solidFill>
              </a:rPr>
              <a:t>Alkot</a:t>
            </a:r>
            <a:endParaRPr lang="en-US" sz="1400" b="1">
              <a:solidFill>
                <a:schemeClr val="accent2">
                  <a:lumMod val="76000"/>
                </a:schemeClr>
              </a:solidFill>
            </a:endParaRPr>
          </a:p>
          <a:p>
            <a:pPr marL="0" indent="0">
              <a:lnSpc>
                <a:spcPct val="110000"/>
              </a:lnSpc>
              <a:buNone/>
            </a:pPr>
            <a:r>
              <a:rPr lang="en-US" sz="1400" dirty="0"/>
              <a:t>      +201226181877</a:t>
            </a:r>
          </a:p>
        </p:txBody>
      </p:sp>
      <p:sp>
        <p:nvSpPr>
          <p:cNvPr id="36" name="Content Placeholder 2">
            <a:extLst>
              <a:ext uri="{FF2B5EF4-FFF2-40B4-BE49-F238E27FC236}">
                <a16:creationId xmlns:a16="http://schemas.microsoft.com/office/drawing/2014/main" id="{B0A32124-FFAE-34BA-367E-9DAC14DACA22}"/>
              </a:ext>
            </a:extLst>
          </p:cNvPr>
          <p:cNvSpPr txBox="1">
            <a:spLocks/>
          </p:cNvSpPr>
          <p:nvPr/>
        </p:nvSpPr>
        <p:spPr>
          <a:xfrm>
            <a:off x="9662830" y="2484683"/>
            <a:ext cx="2816522" cy="79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err="1">
                <a:solidFill>
                  <a:schemeClr val="accent2">
                    <a:lumMod val="76000"/>
                  </a:schemeClr>
                </a:solidFill>
              </a:rPr>
              <a:t>Amgad</a:t>
            </a:r>
            <a:r>
              <a:rPr lang="en-US" sz="1400" b="1" dirty="0">
                <a:solidFill>
                  <a:schemeClr val="accent2">
                    <a:lumMod val="76000"/>
                  </a:schemeClr>
                </a:solidFill>
              </a:rPr>
              <a:t> Abdelhamid Hamza</a:t>
            </a:r>
            <a:endParaRPr lang="en-US">
              <a:solidFill>
                <a:schemeClr val="accent2">
                  <a:lumMod val="76000"/>
                </a:schemeClr>
              </a:solidFill>
            </a:endParaRPr>
          </a:p>
          <a:p>
            <a:pPr marL="0" indent="0">
              <a:buNone/>
            </a:pPr>
            <a:r>
              <a:rPr lang="en-US" sz="1400" dirty="0"/>
              <a:t>     +201154982529</a:t>
            </a:r>
            <a:endParaRPr lang="ar-EG" sz="1400" dirty="0">
              <a:cs typeface="Arial"/>
            </a:endParaRPr>
          </a:p>
          <a:p>
            <a:pPr marL="0" indent="0">
              <a:buNone/>
            </a:pPr>
            <a:endParaRPr lang="en-US" sz="1400" b="1" dirty="0"/>
          </a:p>
        </p:txBody>
      </p:sp>
      <p:sp>
        <p:nvSpPr>
          <p:cNvPr id="38" name="Content Placeholder 2">
            <a:extLst>
              <a:ext uri="{FF2B5EF4-FFF2-40B4-BE49-F238E27FC236}">
                <a16:creationId xmlns:a16="http://schemas.microsoft.com/office/drawing/2014/main" id="{117FAAB3-1C61-7129-F71B-D1B8652B7C6E}"/>
              </a:ext>
            </a:extLst>
          </p:cNvPr>
          <p:cNvSpPr txBox="1">
            <a:spLocks/>
          </p:cNvSpPr>
          <p:nvPr/>
        </p:nvSpPr>
        <p:spPr>
          <a:xfrm>
            <a:off x="5537547" y="5160510"/>
            <a:ext cx="1951200" cy="67759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400" b="1" dirty="0" err="1">
                <a:solidFill>
                  <a:schemeClr val="accent2">
                    <a:lumMod val="76000"/>
                  </a:schemeClr>
                </a:solidFill>
              </a:rPr>
              <a:t>Ebram</a:t>
            </a:r>
            <a:r>
              <a:rPr lang="en-US" sz="1400" b="1" dirty="0">
                <a:solidFill>
                  <a:schemeClr val="accent2">
                    <a:lumMod val="76000"/>
                  </a:schemeClr>
                </a:solidFill>
              </a:rPr>
              <a:t> Effat Abdullah</a:t>
            </a:r>
          </a:p>
          <a:p>
            <a:pPr marL="0" indent="0">
              <a:lnSpc>
                <a:spcPct val="110000"/>
              </a:lnSpc>
              <a:buNone/>
            </a:pPr>
            <a:r>
              <a:rPr lang="en-US" sz="1400" dirty="0"/>
              <a:t>      +201283336721</a:t>
            </a:r>
            <a:endParaRPr lang="en-US" sz="1400"/>
          </a:p>
          <a:p>
            <a:pPr marL="0" indent="0">
              <a:lnSpc>
                <a:spcPct val="110000"/>
              </a:lnSpc>
              <a:buNone/>
            </a:pPr>
            <a:endParaRPr lang="ar-EG" sz="1400" b="1" dirty="0">
              <a:solidFill>
                <a:schemeClr val="accent2">
                  <a:lumMod val="76000"/>
                </a:schemeClr>
              </a:solidFill>
            </a:endParaRPr>
          </a:p>
        </p:txBody>
      </p:sp>
      <p:sp>
        <p:nvSpPr>
          <p:cNvPr id="40" name="Content Placeholder 2">
            <a:extLst>
              <a:ext uri="{FF2B5EF4-FFF2-40B4-BE49-F238E27FC236}">
                <a16:creationId xmlns:a16="http://schemas.microsoft.com/office/drawing/2014/main" id="{047BB46F-2708-A30F-0F9A-092FAB5E1852}"/>
              </a:ext>
            </a:extLst>
          </p:cNvPr>
          <p:cNvSpPr txBox="1">
            <a:spLocks/>
          </p:cNvSpPr>
          <p:nvPr/>
        </p:nvSpPr>
        <p:spPr>
          <a:xfrm>
            <a:off x="9666372" y="4381199"/>
            <a:ext cx="1782352" cy="7500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solidFill>
                  <a:schemeClr val="accent2">
                    <a:lumMod val="76000"/>
                  </a:schemeClr>
                </a:solidFill>
              </a:rPr>
              <a:t>Bassem</a:t>
            </a:r>
            <a:endParaRPr lang="ar-EG" sz="1400" b="1" dirty="0">
              <a:solidFill>
                <a:schemeClr val="accent2">
                  <a:lumMod val="76000"/>
                </a:schemeClr>
              </a:solidFill>
            </a:endParaRPr>
          </a:p>
          <a:p>
            <a:pPr marL="0" indent="0">
              <a:lnSpc>
                <a:spcPct val="100000"/>
              </a:lnSpc>
              <a:buNone/>
            </a:pPr>
            <a:r>
              <a:rPr lang="en-US" sz="1400" b="1" dirty="0">
                <a:solidFill>
                  <a:schemeClr val="accent2">
                    <a:lumMod val="76000"/>
                  </a:schemeClr>
                </a:solidFill>
              </a:rPr>
              <a:t> </a:t>
            </a:r>
            <a:r>
              <a:rPr lang="en-US" sz="1400"/>
              <a:t>   +201220283963</a:t>
            </a:r>
          </a:p>
        </p:txBody>
      </p:sp>
      <p:sp>
        <p:nvSpPr>
          <p:cNvPr id="42" name="Rectangle 41">
            <a:hlinkClick r:id="rId10"/>
            <a:extLst>
              <a:ext uri="{FF2B5EF4-FFF2-40B4-BE49-F238E27FC236}">
                <a16:creationId xmlns:a16="http://schemas.microsoft.com/office/drawing/2014/main" id="{841BFCCD-8553-4CFB-947B-7677B6626F37}"/>
              </a:ext>
            </a:extLst>
          </p:cNvPr>
          <p:cNvSpPr/>
          <p:nvPr/>
        </p:nvSpPr>
        <p:spPr>
          <a:xfrm>
            <a:off x="5712292" y="2402646"/>
            <a:ext cx="1242060" cy="556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err="1">
                <a:solidFill>
                  <a:schemeClr val="tx1"/>
                </a:solidFill>
              </a:rPr>
              <a:t>linkedin</a:t>
            </a:r>
            <a:endParaRPr lang="en-US" sz="2000" dirty="0">
              <a:solidFill>
                <a:schemeClr val="tx1"/>
              </a:solidFill>
            </a:endParaRPr>
          </a:p>
        </p:txBody>
      </p:sp>
      <p:sp>
        <p:nvSpPr>
          <p:cNvPr id="43" name="Rectangle 42">
            <a:hlinkClick r:id="rId11"/>
            <a:extLst>
              <a:ext uri="{FF2B5EF4-FFF2-40B4-BE49-F238E27FC236}">
                <a16:creationId xmlns:a16="http://schemas.microsoft.com/office/drawing/2014/main" id="{7CB99DB4-7768-43F3-B1C0-2BEC11FDD141}"/>
              </a:ext>
            </a:extLst>
          </p:cNvPr>
          <p:cNvSpPr/>
          <p:nvPr/>
        </p:nvSpPr>
        <p:spPr>
          <a:xfrm>
            <a:off x="5744943" y="4085424"/>
            <a:ext cx="1203314" cy="582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err="1">
                <a:solidFill>
                  <a:schemeClr val="tx1"/>
                </a:solidFill>
              </a:rPr>
              <a:t>linkedin</a:t>
            </a:r>
            <a:endParaRPr lang="en-US" sz="2000" dirty="0">
              <a:solidFill>
                <a:schemeClr val="tx1"/>
              </a:solidFill>
            </a:endParaRPr>
          </a:p>
        </p:txBody>
      </p:sp>
      <p:sp>
        <p:nvSpPr>
          <p:cNvPr id="45" name="Rectangle 44">
            <a:hlinkClick r:id="rId12"/>
            <a:extLst>
              <a:ext uri="{FF2B5EF4-FFF2-40B4-BE49-F238E27FC236}">
                <a16:creationId xmlns:a16="http://schemas.microsoft.com/office/drawing/2014/main" id="{80088816-D3A9-A6ED-7B36-4ADC2B0420B9}"/>
              </a:ext>
            </a:extLst>
          </p:cNvPr>
          <p:cNvSpPr/>
          <p:nvPr/>
        </p:nvSpPr>
        <p:spPr>
          <a:xfrm>
            <a:off x="5748573" y="5710021"/>
            <a:ext cx="1280806" cy="556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linkedin</a:t>
            </a:r>
            <a:endParaRPr lang="en-US" sz="2000" dirty="0">
              <a:solidFill>
                <a:schemeClr val="tx1"/>
              </a:solidFill>
            </a:endParaRPr>
          </a:p>
        </p:txBody>
      </p:sp>
      <p:sp>
        <p:nvSpPr>
          <p:cNvPr id="47" name="Rectangle 46">
            <a:hlinkClick r:id="rId13"/>
            <a:extLst>
              <a:ext uri="{FF2B5EF4-FFF2-40B4-BE49-F238E27FC236}">
                <a16:creationId xmlns:a16="http://schemas.microsoft.com/office/drawing/2014/main" id="{0B4A02DE-383F-AD4F-7FE0-F93A7DD49F72}"/>
              </a:ext>
            </a:extLst>
          </p:cNvPr>
          <p:cNvSpPr/>
          <p:nvPr/>
        </p:nvSpPr>
        <p:spPr>
          <a:xfrm>
            <a:off x="9510623" y="2953657"/>
            <a:ext cx="1935980" cy="556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000" dirty="0">
              <a:solidFill>
                <a:schemeClr val="tx1"/>
              </a:solidFill>
            </a:endParaRPr>
          </a:p>
        </p:txBody>
      </p:sp>
      <p:sp>
        <p:nvSpPr>
          <p:cNvPr id="51" name="Content Placeholder 2">
            <a:hlinkClick r:id="rId14"/>
            <a:extLst>
              <a:ext uri="{FF2B5EF4-FFF2-40B4-BE49-F238E27FC236}">
                <a16:creationId xmlns:a16="http://schemas.microsoft.com/office/drawing/2014/main" id="{35083922-2CDD-0429-C43F-DA77F59A73A8}"/>
              </a:ext>
            </a:extLst>
          </p:cNvPr>
          <p:cNvSpPr txBox="1">
            <a:spLocks/>
          </p:cNvSpPr>
          <p:nvPr/>
        </p:nvSpPr>
        <p:spPr>
          <a:xfrm>
            <a:off x="9883386" y="4675663"/>
            <a:ext cx="1336482" cy="75001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p>
          <a:p>
            <a:pPr marL="0" indent="0">
              <a:buNone/>
            </a:pPr>
            <a:r>
              <a:rPr lang="en-US" sz="2200" dirty="0" err="1"/>
              <a:t>linkedin</a:t>
            </a:r>
            <a:endParaRPr lang="ar-EG" sz="2200" dirty="0"/>
          </a:p>
        </p:txBody>
      </p:sp>
      <p:sp>
        <p:nvSpPr>
          <p:cNvPr id="2" name="Rectangle 1">
            <a:hlinkClick r:id="rId13"/>
            <a:extLst>
              <a:ext uri="{FF2B5EF4-FFF2-40B4-BE49-F238E27FC236}">
                <a16:creationId xmlns:a16="http://schemas.microsoft.com/office/drawing/2014/main" id="{755FC5AC-F6DE-4E1A-FD93-44B5B4010E2B}"/>
              </a:ext>
            </a:extLst>
          </p:cNvPr>
          <p:cNvSpPr/>
          <p:nvPr/>
        </p:nvSpPr>
        <p:spPr>
          <a:xfrm>
            <a:off x="9880063" y="2927183"/>
            <a:ext cx="1203314" cy="582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ar-EG"/>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dirty="0" err="1">
                <a:solidFill>
                  <a:schemeClr val="tx1"/>
                </a:solidFill>
              </a:rPr>
              <a:t>linkedin</a:t>
            </a:r>
            <a:endParaRPr lang="en-US" sz="2000" dirty="0">
              <a:solidFill>
                <a:schemeClr val="tx1"/>
              </a:solidFill>
            </a:endParaRPr>
          </a:p>
        </p:txBody>
      </p:sp>
    </p:spTree>
    <p:extLst>
      <p:ext uri="{BB962C8B-B14F-4D97-AF65-F5344CB8AC3E}">
        <p14:creationId xmlns:p14="http://schemas.microsoft.com/office/powerpoint/2010/main" val="1432544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CA81C-65CB-5BE8-33C7-DF517061FF4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 (OUTLIERS)</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8FFECD-5F04-03DC-E753-020DC5C6C11A}"/>
              </a:ext>
            </a:extLst>
          </p:cNvPr>
          <p:cNvPicPr>
            <a:picLocks noGrp="1" noChangeAspect="1"/>
          </p:cNvPicPr>
          <p:nvPr>
            <p:ph idx="1"/>
          </p:nvPr>
        </p:nvPicPr>
        <p:blipFill>
          <a:blip r:embed="rId2"/>
          <a:stretch>
            <a:fillRect/>
          </a:stretch>
        </p:blipFill>
        <p:spPr>
          <a:xfrm>
            <a:off x="4654296" y="1368137"/>
            <a:ext cx="7214616" cy="45967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13CECA2-6155-A2FF-3F31-E1254B8B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594A81E5-1E67-0EDA-3787-95E75B6DDB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2491C4AE-88AC-B8C5-2DB7-D7402882ADF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4895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35642-E05A-9218-67C0-0EDB0942AC6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b="0" kern="1200">
                <a:solidFill>
                  <a:schemeClr val="tx1"/>
                </a:solidFill>
                <a:effectLst/>
                <a:latin typeface="+mj-lt"/>
                <a:ea typeface="+mj-ea"/>
                <a:cs typeface="+mj-cs"/>
              </a:rPr>
              <a:t>Count of Levels(OUTLIERS)</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69B13C7E-79CA-284D-4C20-6C483E156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611631"/>
            <a:ext cx="7214616" cy="3607306"/>
          </a:xfrm>
          <a:prstGeom prst="rect">
            <a:avLst/>
          </a:prstGeom>
        </p:spPr>
      </p:pic>
      <p:sp>
        <p:nvSpPr>
          <p:cNvPr id="3" name="Right Triangle 2">
            <a:extLst>
              <a:ext uri="{FF2B5EF4-FFF2-40B4-BE49-F238E27FC236}">
                <a16:creationId xmlns:a16="http://schemas.microsoft.com/office/drawing/2014/main" id="{90F73E7C-AB8C-9869-55EF-0B1ED51141AD}"/>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6134B306-ECCA-F808-85E0-584EE584BFF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364BB759-B01A-5A5E-A5B3-654B7640B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417408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AB8D0-0763-271E-4C9F-DE160AA225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600" dirty="0"/>
              <a:t>AVG</a:t>
            </a:r>
            <a:r>
              <a:rPr lang="en-US" sz="2600" b="0" kern="1200" dirty="0">
                <a:solidFill>
                  <a:schemeClr val="tx1"/>
                </a:solidFill>
                <a:effectLst/>
                <a:latin typeface="+mj-lt"/>
                <a:ea typeface="+mj-ea"/>
                <a:cs typeface="+mj-cs"/>
              </a:rPr>
              <a:t> Total Compensation by Business Market with Percentage(OUTLIERS)</a:t>
            </a:r>
            <a:br>
              <a:rPr lang="en-US" sz="2600" b="0" kern="1200" dirty="0">
                <a:solidFill>
                  <a:schemeClr val="tx1"/>
                </a:solidFill>
                <a:effectLst/>
                <a:latin typeface="+mj-lt"/>
                <a:ea typeface="+mj-ea"/>
                <a:cs typeface="+mj-cs"/>
              </a:rPr>
            </a:br>
            <a:endParaRPr lang="en-US" sz="2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percentage of a company&#10;&#10;Description automatically generated">
            <a:extLst>
              <a:ext uri="{FF2B5EF4-FFF2-40B4-BE49-F238E27FC236}">
                <a16:creationId xmlns:a16="http://schemas.microsoft.com/office/drawing/2014/main" id="{673CA740-4EC6-2EF8-B784-DF99A13E8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C9B6CC8-9D1C-DBD3-CB6F-F33916853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E3E73B18-7744-CBE3-7351-130AF741433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F569B3ED-16D8-2FFB-C0CC-A1011933252D}"/>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A1E588C-C967-C3CC-96B0-DFFFDE3202FA}"/>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2904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ACE7E-48F4-4B8A-285A-BE3ED1DD96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Count of Entries by IsEgp Status(outliers)</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DB99B43-646F-1639-E1DF-D34AA8904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6"/>
            <a:ext cx="7214616" cy="4509135"/>
          </a:xfrm>
          <a:prstGeom prst="rect">
            <a:avLst/>
          </a:prstGeom>
        </p:spPr>
      </p:pic>
      <p:sp>
        <p:nvSpPr>
          <p:cNvPr id="3" name="Right Triangle 2">
            <a:extLst>
              <a:ext uri="{FF2B5EF4-FFF2-40B4-BE49-F238E27FC236}">
                <a16:creationId xmlns:a16="http://schemas.microsoft.com/office/drawing/2014/main" id="{F5312EF5-8695-0B4A-ED79-05901556CBA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35B19A4F-2E95-706E-80C8-9FD937012B8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B2B864B-30BF-6D90-3170-E40E71454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50168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6C8CF-56F0-B979-2A5B-4644A0B88E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kern="1200">
                <a:solidFill>
                  <a:schemeClr val="tx1"/>
                </a:solidFill>
                <a:effectLst/>
                <a:latin typeface="+mj-lt"/>
                <a:ea typeface="+mj-ea"/>
                <a:cs typeface="+mj-cs"/>
              </a:rPr>
              <a:t>ANOVA OUTLIERS</a:t>
            </a:r>
            <a:br>
              <a:rPr lang="en-US" sz="4800" b="0" kern="1200">
                <a:solidFill>
                  <a:schemeClr val="tx1"/>
                </a:solidFill>
                <a:effectLst/>
                <a:latin typeface="+mj-lt"/>
                <a:ea typeface="+mj-ea"/>
                <a:cs typeface="+mj-cs"/>
              </a:rPr>
            </a:br>
            <a:endParaRPr lang="en-US" sz="48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logo with dots and lines&#10;&#10;Description automatically generated">
            <a:extLst>
              <a:ext uri="{FF2B5EF4-FFF2-40B4-BE49-F238E27FC236}">
                <a16:creationId xmlns:a16="http://schemas.microsoft.com/office/drawing/2014/main" id="{2685FA82-9892-1B74-8932-93B34F977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5" name="Content Placeholder 4" descr="A screenshot of a computer program&#10;&#10;Description automatically generated">
            <a:extLst>
              <a:ext uri="{FF2B5EF4-FFF2-40B4-BE49-F238E27FC236}">
                <a16:creationId xmlns:a16="http://schemas.microsoft.com/office/drawing/2014/main" id="{326DAB63-D6E4-DA87-C4EE-886788329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9322" y="841100"/>
            <a:ext cx="6475229" cy="5455380"/>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13ED0EDF-C12C-8392-7AF5-82C3AADBFAD3}"/>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0AA68A05-0359-8ECF-0E48-28D97BA089B4}"/>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1BAD2-7CA2-C8EF-086A-879FE1B9E7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Regression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CE654FB-BDBF-0C81-A80F-461E44B07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341082"/>
            <a:ext cx="7214616" cy="4148403"/>
          </a:xfrm>
          <a:prstGeom prst="rect">
            <a:avLst/>
          </a:prstGeom>
        </p:spPr>
      </p:pic>
      <p:sp>
        <p:nvSpPr>
          <p:cNvPr id="6" name="Right Triangle 5">
            <a:extLst>
              <a:ext uri="{FF2B5EF4-FFF2-40B4-BE49-F238E27FC236}">
                <a16:creationId xmlns:a16="http://schemas.microsoft.com/office/drawing/2014/main" id="{5645489B-7813-03F3-A3ED-2A67CDD0F819}"/>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B605DB58-F6CD-5660-61CA-7FB50A1CC4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7DA2E41-56A0-FC69-43F2-F3C65FD03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369006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876CD-7EDE-83EB-272D-4014481D25C0}"/>
              </a:ext>
            </a:extLst>
          </p:cNvPr>
          <p:cNvSpPr>
            <a:spLocks noGrp="1"/>
          </p:cNvSpPr>
          <p:nvPr>
            <p:ph type="title"/>
          </p:nvPr>
        </p:nvSpPr>
        <p:spPr>
          <a:xfrm>
            <a:off x="643479" y="797844"/>
            <a:ext cx="10909640" cy="1368614"/>
          </a:xfrm>
        </p:spPr>
        <p:txBody>
          <a:bodyPr vert="horz" lIns="91440" tIns="45720" rIns="91440" bIns="45720" rtlCol="0" anchor="ctr">
            <a:normAutofit fontScale="90000"/>
          </a:bodyPr>
          <a:lstStyle/>
          <a:p>
            <a:pPr algn="ctr"/>
            <a:r>
              <a:rPr lang="en-US" sz="4100" b="0" dirty="0">
                <a:effectLst/>
              </a:rPr>
              <a:t>Level Distribution (Junior, Mid-level, Senior) All data</a:t>
            </a:r>
            <a:br>
              <a:rPr lang="en-US" sz="4100" b="0" dirty="0">
                <a:effectLst/>
              </a:rPr>
            </a:br>
            <a:endParaRPr lang="en-US" sz="41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a few percentages&#10;&#10;Description automatically generated">
            <a:extLst>
              <a:ext uri="{FF2B5EF4-FFF2-40B4-BE49-F238E27FC236}">
                <a16:creationId xmlns:a16="http://schemas.microsoft.com/office/drawing/2014/main" id="{1E47AA6A-43B5-948E-EF7A-496DC6014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2155432"/>
            <a:ext cx="4621967" cy="409296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E8E2CAD-B677-E239-1168-9AE29C19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799903"/>
            <a:ext cx="5614416" cy="3291209"/>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3F1416ED-8786-EB38-169F-151D31155E1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BF593BD-7E12-9C56-51BF-AFFE4CC8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17455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876EC-C8EA-79F7-83AE-77336532EF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dirty="0">
                <a:solidFill>
                  <a:schemeClr val="tx1"/>
                </a:solidFill>
                <a:effectLst/>
                <a:latin typeface="+mj-lt"/>
                <a:ea typeface="+mj-ea"/>
                <a:cs typeface="+mj-cs"/>
              </a:rPr>
              <a:t>Business Size Distribution by Level</a:t>
            </a:r>
            <a:br>
              <a:rPr lang="en-US" sz="4600" b="0" kern="1200" dirty="0">
                <a:solidFill>
                  <a:schemeClr val="tx1"/>
                </a:solidFill>
                <a:effectLst/>
                <a:latin typeface="+mj-lt"/>
                <a:ea typeface="+mj-ea"/>
                <a:cs typeface="+mj-cs"/>
              </a:rPr>
            </a:br>
            <a:endParaRPr lang="en-US" sz="4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usiness size&#10;&#10;Description automatically generated">
            <a:extLst>
              <a:ext uri="{FF2B5EF4-FFF2-40B4-BE49-F238E27FC236}">
                <a16:creationId xmlns:a16="http://schemas.microsoft.com/office/drawing/2014/main" id="{97C76008-97C9-39A0-5566-2BFE5650C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sp>
        <p:nvSpPr>
          <p:cNvPr id="3" name="Right Triangle 2">
            <a:extLst>
              <a:ext uri="{FF2B5EF4-FFF2-40B4-BE49-F238E27FC236}">
                <a16:creationId xmlns:a16="http://schemas.microsoft.com/office/drawing/2014/main" id="{17CD05E3-313B-8535-2E7B-65A662523AD6}"/>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FD403C4A-DA36-8722-F87D-61781D4424E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530A80CA-5402-582D-9011-B3E31C6B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7" name="Right Triangle 6">
            <a:extLst>
              <a:ext uri="{FF2B5EF4-FFF2-40B4-BE49-F238E27FC236}">
                <a16:creationId xmlns:a16="http://schemas.microsoft.com/office/drawing/2014/main" id="{A2B359C6-3EAB-FEE9-88FD-BEF523476862}"/>
              </a:ext>
            </a:extLst>
          </p:cNvPr>
          <p:cNvSpPr/>
          <p:nvPr/>
        </p:nvSpPr>
        <p:spPr>
          <a:xfrm rot="10800000" flipV="1">
            <a:off x="2954499" y="5905617"/>
            <a:ext cx="9237501"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74754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BF28D-728F-4F98-6BB5-144FC5CC7E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Degree Distribution</a:t>
            </a:r>
            <a:br>
              <a:rPr lang="en-US" sz="5600" b="0" kern="1200" dirty="0">
                <a:solidFill>
                  <a:schemeClr val="tx1"/>
                </a:solidFill>
                <a:effectLst/>
                <a:latin typeface="+mj-lt"/>
                <a:ea typeface="+mj-ea"/>
                <a:cs typeface="+mj-cs"/>
              </a:rPr>
            </a:br>
            <a:endParaRPr lang="en-US" sz="5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dots and lines&#10;&#10;Description automatically generated">
            <a:extLst>
              <a:ext uri="{FF2B5EF4-FFF2-40B4-BE49-F238E27FC236}">
                <a16:creationId xmlns:a16="http://schemas.microsoft.com/office/drawing/2014/main" id="{CCE79A89-F1A3-B5FE-D845-A5CD9B48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F5735A5-2573-A16C-4BA6-C4A3DBBF0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4038" y="911821"/>
            <a:ext cx="7214616" cy="5410961"/>
          </a:xfrm>
          <a:prstGeom prst="rect">
            <a:avLst/>
          </a:prstGeom>
        </p:spPr>
      </p:pic>
      <p:sp>
        <p:nvSpPr>
          <p:cNvPr id="6" name="Right Triangle 5">
            <a:extLst>
              <a:ext uri="{FF2B5EF4-FFF2-40B4-BE49-F238E27FC236}">
                <a16:creationId xmlns:a16="http://schemas.microsoft.com/office/drawing/2014/main" id="{913F93BC-DAEE-A8AB-3470-C1BD60941255}"/>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0E19846-DD40-E482-F859-402D280AE2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899F555A-4594-B7AE-D2D9-D55745C3885F}"/>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21668"/>
            <a:ext cx="1197701" cy="775774"/>
          </a:xfrm>
          <a:prstGeom prst="rect">
            <a:avLst/>
          </a:prstGeom>
        </p:spPr>
      </p:pic>
    </p:spTree>
    <p:extLst>
      <p:ext uri="{BB962C8B-B14F-4D97-AF65-F5344CB8AC3E}">
        <p14:creationId xmlns:p14="http://schemas.microsoft.com/office/powerpoint/2010/main" val="40208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896A5-83C8-E5A3-5D91-FBE90F2310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a:solidFill>
                  <a:schemeClr val="tx1"/>
                </a:solidFill>
                <a:effectLst/>
                <a:latin typeface="+mj-lt"/>
                <a:ea typeface="+mj-ea"/>
                <a:cs typeface="+mj-cs"/>
              </a:rPr>
              <a:t>Business Size Distribution for No Degree</a:t>
            </a:r>
            <a:br>
              <a:rPr lang="en-US" sz="4600" b="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586B8B-25CC-2B3B-3FAD-8AF621618B58}"/>
              </a:ext>
            </a:extLst>
          </p:cNvPr>
          <p:cNvPicPr>
            <a:picLocks noGrp="1" noChangeAspect="1"/>
          </p:cNvPicPr>
          <p:nvPr>
            <p:ph idx="1"/>
          </p:nvPr>
        </p:nvPicPr>
        <p:blipFill>
          <a:blip r:embed="rId2"/>
          <a:stretch>
            <a:fillRect/>
          </a:stretch>
        </p:blipFill>
        <p:spPr>
          <a:xfrm>
            <a:off x="5089793" y="640080"/>
            <a:ext cx="5898448"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7B192FDC-DAD6-72A5-B9CC-0869A24BFD5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7917CAB2-44D1-7872-0AB6-0F1CF0C48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5" name="Right Triangle 4">
            <a:extLst>
              <a:ext uri="{FF2B5EF4-FFF2-40B4-BE49-F238E27FC236}">
                <a16:creationId xmlns:a16="http://schemas.microsoft.com/office/drawing/2014/main" id="{B990B9BE-755C-E16E-F0CB-A277F877D05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65094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D3986-DAFC-0AF5-0E87-E0F7E10A1D05}"/>
              </a:ext>
            </a:extLst>
          </p:cNvPr>
          <p:cNvSpPr>
            <a:spLocks noGrp="1"/>
          </p:cNvSpPr>
          <p:nvPr>
            <p:ph type="title"/>
          </p:nvPr>
        </p:nvSpPr>
        <p:spPr>
          <a:xfrm>
            <a:off x="838200" y="365125"/>
            <a:ext cx="10515600" cy="1325563"/>
          </a:xfrm>
        </p:spPr>
        <p:txBody>
          <a:bodyPr>
            <a:normAutofit/>
          </a:bodyPr>
          <a:lstStyle/>
          <a:p>
            <a:r>
              <a:rPr lang="en-US" sz="5400"/>
              <a:t>Introduction</a:t>
            </a:r>
            <a:endParaRPr lang="ar-EG"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515D4F-A5D5-759D-E716-7B0784516064}"/>
              </a:ext>
            </a:extLst>
          </p:cNvPr>
          <p:cNvSpPr>
            <a:spLocks noGrp="1"/>
          </p:cNvSpPr>
          <p:nvPr>
            <p:ph idx="1"/>
          </p:nvPr>
        </p:nvSpPr>
        <p:spPr>
          <a:xfrm>
            <a:off x="838200" y="1929384"/>
            <a:ext cx="10515600" cy="4251960"/>
          </a:xfrm>
        </p:spPr>
        <p:txBody>
          <a:bodyPr>
            <a:normAutofit/>
          </a:bodyPr>
          <a:lstStyle/>
          <a:p>
            <a:r>
              <a:rPr lang="en-US" sz="2200" kern="100">
                <a:effectLst/>
                <a:latin typeface="Aptos" panose="020B0004020202020204" pitchFamily="34" charset="0"/>
                <a:ea typeface="Aptos" panose="020B0004020202020204" pitchFamily="34" charset="0"/>
                <a:cs typeface="Arial" panose="020B0604020202020204" pitchFamily="34" charset="0"/>
              </a:rPr>
              <a:t>The technology sector in Egypt has been experiencing significant growth, with increasing demand for skilled professionals across various roles. As the job market evolves, understanding compensation trends and the factors influencing salaries becomes crucial for job seekers, employers, and decision-makers. The "Job Scope" project was initiated to provide a data-driven analysis of compensation and job roles in the Egyptian technology sector, leveraging data scraped from a popular job website. </a:t>
            </a:r>
          </a:p>
          <a:p>
            <a:endParaRPr lang="ar-EG" sz="2200"/>
          </a:p>
        </p:txBody>
      </p:sp>
      <p:sp>
        <p:nvSpPr>
          <p:cNvPr id="4" name="Right Triangle 3">
            <a:extLst>
              <a:ext uri="{FF2B5EF4-FFF2-40B4-BE49-F238E27FC236}">
                <a16:creationId xmlns:a16="http://schemas.microsoft.com/office/drawing/2014/main" id="{63C50415-7B94-D8C4-18B6-FA3A62A4D7CE}"/>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2095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735A5-5DD2-93E4-486F-45A047DEF25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Distribution of Levels for No Degree</a:t>
            </a:r>
            <a:endParaRPr lang="en-US" sz="56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5D646A9-717D-C6E4-B1CB-CF4D2CD01115}"/>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
        <p:nvSpPr>
          <p:cNvPr id="3" name="Right Triangle 2">
            <a:extLst>
              <a:ext uri="{FF2B5EF4-FFF2-40B4-BE49-F238E27FC236}">
                <a16:creationId xmlns:a16="http://schemas.microsoft.com/office/drawing/2014/main" id="{0E91CE33-FB2A-B17E-EF8F-F50F3AE41C3C}"/>
              </a:ext>
            </a:extLst>
          </p:cNvPr>
          <p:cNvSpPr/>
          <p:nvPr/>
        </p:nvSpPr>
        <p:spPr>
          <a:xfrm>
            <a:off x="0" y="5570650"/>
            <a:ext cx="10271050" cy="128735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9FEFED5C-F228-23B5-898E-85951706F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2E7EA867-A4D4-1D1B-C898-81AA4BEB3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428784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12C4B-8EAC-50EF-D223-D31FBBF2E428}"/>
              </a:ext>
            </a:extLst>
          </p:cNvPr>
          <p:cNvSpPr>
            <a:spLocks noGrp="1"/>
          </p:cNvSpPr>
          <p:nvPr>
            <p:ph type="title"/>
          </p:nvPr>
        </p:nvSpPr>
        <p:spPr>
          <a:xfrm>
            <a:off x="639656" y="707379"/>
            <a:ext cx="10909640" cy="1368614"/>
          </a:xfrm>
        </p:spPr>
        <p:txBody>
          <a:bodyPr vert="horz" lIns="91440" tIns="45720" rIns="91440" bIns="45720" rtlCol="0" anchor="ctr">
            <a:normAutofit/>
          </a:bodyPr>
          <a:lstStyle/>
          <a:p>
            <a:pPr algn="ctr"/>
            <a:r>
              <a:rPr lang="en-US" sz="4600" b="0" dirty="0">
                <a:effectLst/>
              </a:rPr>
              <a:t>Business Line Distribution by Business Size</a:t>
            </a:r>
            <a:br>
              <a:rPr lang="en-US" sz="4600" b="0" dirty="0">
                <a:effectLst/>
              </a:rPr>
            </a:br>
            <a:endParaRPr lang="en-US" sz="4600" dirty="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80D83F-4293-B2A9-D705-91C3075B7F56}"/>
              </a:ext>
            </a:extLst>
          </p:cNvPr>
          <p:cNvPicPr>
            <a:picLocks noChangeAspect="1"/>
          </p:cNvPicPr>
          <p:nvPr/>
        </p:nvPicPr>
        <p:blipFill>
          <a:blip r:embed="rId2"/>
          <a:stretch>
            <a:fillRect/>
          </a:stretch>
        </p:blipFill>
        <p:spPr>
          <a:xfrm>
            <a:off x="320040" y="2283014"/>
            <a:ext cx="5614416" cy="354504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43F9ED7-5155-BA0E-626A-7C1BE33D9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863013"/>
            <a:ext cx="5614416" cy="1164990"/>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949E88D2-DEBE-1170-D83B-E4092DD8D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8B5D177F-9C00-A16C-DD2A-D901D79F67DD}"/>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9" name="Right Triangle 8">
            <a:extLst>
              <a:ext uri="{FF2B5EF4-FFF2-40B4-BE49-F238E27FC236}">
                <a16:creationId xmlns:a16="http://schemas.microsoft.com/office/drawing/2014/main" id="{B4153D85-884C-70FE-7106-D286A5F68FB9}"/>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9658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76C1B-DDCF-4CC8-3D8F-8DA3A29550A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a:solidFill>
                  <a:schemeClr val="tx1"/>
                </a:solidFill>
                <a:effectLst/>
                <a:latin typeface="+mj-lt"/>
                <a:ea typeface="+mj-ea"/>
                <a:cs typeface="+mj-cs"/>
              </a:rPr>
              <a:t>Gender Distribution</a:t>
            </a:r>
            <a:br>
              <a:rPr lang="en-US" sz="5600" b="0" kern="1200">
                <a:solidFill>
                  <a:schemeClr val="tx1"/>
                </a:solidFill>
                <a:effectLst/>
                <a:latin typeface="+mj-lt"/>
                <a:ea typeface="+mj-ea"/>
                <a:cs typeface="+mj-cs"/>
              </a:rPr>
            </a:br>
            <a:endParaRPr lang="en-US" sz="5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a triangle and a triangle in the middle&#10;&#10;Description automatically generated">
            <a:extLst>
              <a:ext uri="{FF2B5EF4-FFF2-40B4-BE49-F238E27FC236}">
                <a16:creationId xmlns:a16="http://schemas.microsoft.com/office/drawing/2014/main" id="{7A0B3F4F-419D-B019-1F46-F35A9A57A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21" y="964984"/>
            <a:ext cx="7214616" cy="541096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C8230B0-5C98-2627-6920-214866492E3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0E0C31BC-D406-895A-43D3-CA05BF939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54622D8D-0490-BCED-4266-E07AB4DAB9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160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A64DE-7117-C266-4008-F423AB7BA4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Female Distribution by Business Size and Market</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F9724440-3CB5-FFF2-4120-8591BB74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85374"/>
            <a:ext cx="7214616" cy="38598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49C5F5-2727-FF92-5BED-C847CB3D6D2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8A899477-40F5-F268-1664-52F4EB53A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1D9C74A2-5FB4-04EA-69CD-BA198730D0E3}"/>
              </a:ext>
            </a:extLst>
          </p:cNvPr>
          <p:cNvSpPr/>
          <p:nvPr/>
        </p:nvSpPr>
        <p:spPr>
          <a:xfrm>
            <a:off x="0" y="5345193"/>
            <a:ext cx="10271050" cy="151280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4060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A6AA4-A3F4-698D-7B1E-BB502699ED6C}"/>
              </a:ext>
            </a:extLst>
          </p:cNvPr>
          <p:cNvSpPr>
            <a:spLocks noGrp="1"/>
          </p:cNvSpPr>
          <p:nvPr>
            <p:ph type="title"/>
          </p:nvPr>
        </p:nvSpPr>
        <p:spPr>
          <a:xfrm>
            <a:off x="678911" y="741302"/>
            <a:ext cx="10909640" cy="1368614"/>
          </a:xfrm>
        </p:spPr>
        <p:txBody>
          <a:bodyPr vert="horz" lIns="91440" tIns="45720" rIns="91440" bIns="45720" rtlCol="0" anchor="ctr">
            <a:normAutofit/>
          </a:bodyPr>
          <a:lstStyle/>
          <a:p>
            <a:pPr algn="ctr"/>
            <a:r>
              <a:rPr lang="en-US" sz="4600"/>
              <a:t>AVG</a:t>
            </a:r>
            <a:r>
              <a:rPr lang="en-US" sz="4600" b="0">
                <a:effectLst/>
              </a:rPr>
              <a:t> Total Compensation by Business Size</a:t>
            </a:r>
            <a:br>
              <a:rPr lang="en-US" sz="4600" b="0">
                <a:effectLst/>
              </a:rPr>
            </a:br>
            <a:endParaRPr lang="en-US" sz="4600"/>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a number of blue rectangular bars&#10;&#10;Description automatically generated with medium confidence">
            <a:extLst>
              <a:ext uri="{FF2B5EF4-FFF2-40B4-BE49-F238E27FC236}">
                <a16:creationId xmlns:a16="http://schemas.microsoft.com/office/drawing/2014/main" id="{CCABB710-006F-C6D3-F695-94849205B236}"/>
              </a:ext>
            </a:extLst>
          </p:cNvPr>
          <p:cNvPicPr>
            <a:picLocks noChangeAspect="1"/>
          </p:cNvPicPr>
          <p:nvPr/>
        </p:nvPicPr>
        <p:blipFill>
          <a:blip r:embed="rId2"/>
          <a:stretch>
            <a:fillRect/>
          </a:stretch>
        </p:blipFill>
        <p:spPr>
          <a:xfrm>
            <a:off x="320040" y="2085683"/>
            <a:ext cx="5614416" cy="4031015"/>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D56EDD4-D704-B375-0510-91B1F6FD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933192"/>
            <a:ext cx="5614416" cy="102463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665388C-7C2B-551C-F8D2-3073D69BCB5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59318BA0-60B3-D4FB-7F0F-F2F21AE83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A1566889-B844-99AF-66DE-F6A506960E8A}"/>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82441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0C5C3-CAFB-701E-90F2-6B29F775789C}"/>
              </a:ext>
            </a:extLst>
          </p:cNvPr>
          <p:cNvSpPr>
            <a:spLocks noGrp="1"/>
          </p:cNvSpPr>
          <p:nvPr>
            <p:ph type="title"/>
          </p:nvPr>
        </p:nvSpPr>
        <p:spPr>
          <a:xfrm>
            <a:off x="699542" y="775559"/>
            <a:ext cx="10909640" cy="1368614"/>
          </a:xfrm>
        </p:spPr>
        <p:txBody>
          <a:bodyPr vert="horz" lIns="91440" tIns="45720" rIns="91440" bIns="45720" rtlCol="0" anchor="ctr">
            <a:normAutofit/>
          </a:bodyPr>
          <a:lstStyle/>
          <a:p>
            <a:pPr algn="ctr"/>
            <a:r>
              <a:rPr lang="en-US" sz="4100" b="0">
                <a:effectLst/>
              </a:rPr>
              <a:t>Top 5 Company Locations by Compensation Count</a:t>
            </a:r>
            <a:br>
              <a:rPr lang="en-US" sz="4100" b="0">
                <a:effectLst/>
              </a:rPr>
            </a:br>
            <a:endParaRPr lang="en-US" sz="4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CF3DFE5-4414-58E5-44F5-552F3CF09A70}"/>
              </a:ext>
            </a:extLst>
          </p:cNvPr>
          <p:cNvPicPr>
            <a:picLocks noGrp="1" noChangeAspect="1"/>
          </p:cNvPicPr>
          <p:nvPr>
            <p:ph idx="1"/>
          </p:nvPr>
        </p:nvPicPr>
        <p:blipFill>
          <a:blip r:embed="rId2"/>
          <a:stretch>
            <a:fillRect/>
          </a:stretch>
        </p:blipFill>
        <p:spPr>
          <a:xfrm>
            <a:off x="707258" y="2147777"/>
            <a:ext cx="4839979" cy="410062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199928C-DC62-C881-6EE4-4E342467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273498"/>
            <a:ext cx="5614416" cy="23440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9991CE4-CF90-D3EC-71B9-41278CDE10B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DB0121A-CBC7-CE35-5053-0CE7BCEAA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B74B44F0-22BE-E35C-BE7B-CEF166DD526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8043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1C441-B929-E882-6C80-A84351F4096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AVG </a:t>
            </a:r>
            <a:r>
              <a:rPr lang="en-US" sz="4600" b="0" dirty="0">
                <a:effectLst/>
              </a:rPr>
              <a:t>Total Compensation by Level</a:t>
            </a:r>
            <a:br>
              <a:rPr lang="en-US" sz="4600" b="0" dirty="0">
                <a:effectLst/>
              </a:rPr>
            </a:br>
            <a:endParaRPr lang="en-US" sz="46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D7558F5-1EAA-C7C7-61BC-474C1DAC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73" y="2642616"/>
            <a:ext cx="3940749" cy="3605784"/>
          </a:xfrm>
          <a:prstGeom prst="rect">
            <a:avLst/>
          </a:prstGeom>
        </p:spPr>
      </p:pic>
      <p:pic>
        <p:nvPicPr>
          <p:cNvPr id="5" name="Content Placeholder 4" descr="A graph of numbers and a number of people&#10;&#10;Description automatically generated with medium confidence">
            <a:extLst>
              <a:ext uri="{FF2B5EF4-FFF2-40B4-BE49-F238E27FC236}">
                <a16:creationId xmlns:a16="http://schemas.microsoft.com/office/drawing/2014/main" id="{57A78517-CE05-9878-B914-F01746984E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2424224"/>
            <a:ext cx="5614416" cy="345997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531EF2AA-A5FA-847C-5030-BF9547B786F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8B218F7-6AAA-C0CC-88FD-9EACC717D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92F2A67E-85A3-1AAD-D714-D8F5C333C2F5}"/>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83255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06F15-016F-C40A-9A42-053900784B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Merge 4 Sheets In Python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01402447-52D3-4B47-68BE-475E9DD07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80352"/>
            <a:ext cx="7214616" cy="486986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C1C9EB-9F31-4961-0938-823DF8BE060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4E526A0-C29A-642C-D135-11631FE76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F6022C78-DBFC-997B-3237-EB12167BC43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6115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B5375-2C7B-1A98-CE84-071040CD2F74}"/>
              </a:ext>
            </a:extLst>
          </p:cNvPr>
          <p:cNvSpPr>
            <a:spLocks noGrp="1"/>
          </p:cNvSpPr>
          <p:nvPr>
            <p:ph type="title"/>
          </p:nvPr>
        </p:nvSpPr>
        <p:spPr>
          <a:xfrm>
            <a:off x="639656" y="844174"/>
            <a:ext cx="10909640" cy="1368614"/>
          </a:xfrm>
        </p:spPr>
        <p:txBody>
          <a:bodyPr vert="horz" lIns="91440" tIns="45720" rIns="91440" bIns="45720" rtlCol="0" anchor="ctr">
            <a:normAutofit/>
          </a:bodyPr>
          <a:lstStyle/>
          <a:p>
            <a:pPr algn="ctr"/>
            <a:r>
              <a:rPr lang="en-US" sz="3100" b="0">
                <a:effectLst/>
              </a:rPr>
              <a:t>Top 6 Titles and Business Markets by Total Compensation (Egp)</a:t>
            </a:r>
            <a:br>
              <a:rPr lang="en-US" sz="3100" b="0">
                <a:effectLst/>
              </a:rPr>
            </a:br>
            <a:endParaRPr lang="en-US" sz="3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FB579E-8167-5D2E-4DB5-EC044936A305}"/>
              </a:ext>
            </a:extLst>
          </p:cNvPr>
          <p:cNvPicPr>
            <a:picLocks noChangeAspect="1"/>
          </p:cNvPicPr>
          <p:nvPr/>
        </p:nvPicPr>
        <p:blipFill>
          <a:blip r:embed="rId2"/>
          <a:stretch>
            <a:fillRect/>
          </a:stretch>
        </p:blipFill>
        <p:spPr>
          <a:xfrm>
            <a:off x="320040" y="2371060"/>
            <a:ext cx="5614416" cy="3695610"/>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62254344-4D43-13FE-D2D7-8D683B040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364733"/>
            <a:ext cx="5614416" cy="2161549"/>
          </a:xfrm>
          <a:prstGeom prst="rect">
            <a:avLst/>
          </a:prstGeom>
        </p:spPr>
      </p:pic>
      <p:sp>
        <p:nvSpPr>
          <p:cNvPr id="3" name="Right Triangle 2">
            <a:extLst>
              <a:ext uri="{FF2B5EF4-FFF2-40B4-BE49-F238E27FC236}">
                <a16:creationId xmlns:a16="http://schemas.microsoft.com/office/drawing/2014/main" id="{751A873B-A4E6-B346-714C-FC5DFDB3A7E6}"/>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of a globe and a graduation cap&#10;&#10;Description automatically generated">
            <a:extLst>
              <a:ext uri="{FF2B5EF4-FFF2-40B4-BE49-F238E27FC236}">
                <a16:creationId xmlns:a16="http://schemas.microsoft.com/office/drawing/2014/main" id="{A47D4D6D-8959-0622-1AA1-215D5F7F96D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C875027A-2759-58BC-99BC-34DC60B57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82240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E560C-3E86-BBB7-004A-7DE850D2B4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Entries by Industry</a:t>
            </a:r>
            <a:br>
              <a:rPr lang="en-US" sz="4600" b="0">
                <a:effectLst/>
              </a:rPr>
            </a:br>
            <a:endParaRPr lang="en-US" sz="460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numbers and a number of entries&#10;&#10;Description automatically generated with medium confidence">
            <a:extLst>
              <a:ext uri="{FF2B5EF4-FFF2-40B4-BE49-F238E27FC236}">
                <a16:creationId xmlns:a16="http://schemas.microsoft.com/office/drawing/2014/main" id="{E404A487-D5A4-A2B1-A4AA-65E60E6EB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936" y="2642616"/>
            <a:ext cx="5302623" cy="3605784"/>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6A76715-609E-30EB-66A7-566B549EE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01544"/>
            <a:ext cx="5614416" cy="30879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455F7A7B-5E9C-4B76-E85F-6CD010E8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A293F56F-CE79-1BAE-D426-CC1655476206}"/>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DAFCAF6E-E772-FA61-1D9A-0AB57AA4D5B3}"/>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92854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89550C-0C81-97B8-2351-BF1DC74C0439}"/>
              </a:ext>
            </a:extLst>
          </p:cNvPr>
          <p:cNvSpPr>
            <a:spLocks noGrp="1"/>
          </p:cNvSpPr>
          <p:nvPr>
            <p:ph type="title"/>
          </p:nvPr>
        </p:nvSpPr>
        <p:spPr>
          <a:xfrm>
            <a:off x="621792" y="1161288"/>
            <a:ext cx="3602736" cy="4526280"/>
          </a:xfrm>
        </p:spPr>
        <p:txBody>
          <a:bodyPr>
            <a:normAutofit/>
          </a:bodyPr>
          <a:lstStyle/>
          <a:p>
            <a:r>
              <a:rPr lang="en-US" sz="4000"/>
              <a:t>Tools </a:t>
            </a:r>
            <a:endParaRPr lang="ar-EG" sz="4000"/>
          </a:p>
        </p:txBody>
      </p:sp>
      <p:sp>
        <p:nvSpPr>
          <p:cNvPr id="39" name="Rectangle 3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B1D1541-B9FB-02EB-D4F1-61EEAC4DDAE0}"/>
              </a:ext>
            </a:extLst>
          </p:cNvPr>
          <p:cNvGraphicFramePr>
            <a:graphicFrameLocks noGrp="1"/>
          </p:cNvGraphicFramePr>
          <p:nvPr>
            <p:ph idx="1"/>
            <p:extLst>
              <p:ext uri="{D42A27DB-BD31-4B8C-83A1-F6EECF244321}">
                <p14:modId xmlns:p14="http://schemas.microsoft.com/office/powerpoint/2010/main" val="58053816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3038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29BEF-C848-D5E4-486A-B9A507E8F6C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Titles by Work Setting</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63B771-E5E8-33C1-9491-AA79CE033E42}"/>
              </a:ext>
            </a:extLst>
          </p:cNvPr>
          <p:cNvPicPr>
            <a:picLocks noChangeAspect="1"/>
          </p:cNvPicPr>
          <p:nvPr/>
        </p:nvPicPr>
        <p:blipFill>
          <a:blip r:embed="rId2"/>
          <a:stretch>
            <a:fillRect/>
          </a:stretch>
        </p:blipFill>
        <p:spPr>
          <a:xfrm>
            <a:off x="866568" y="1998921"/>
            <a:ext cx="4521359" cy="424947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64BE885-62DA-6C6C-0704-BB8742C2D9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0824" y="2642616"/>
            <a:ext cx="5361760" cy="360578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3B1B789-EB95-949D-FBC6-FA115E9A8FD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16CDD02D-6C8D-28D0-173A-B7D9BD1C0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4D9A1359-88B0-9B69-8601-37C748897588}"/>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0270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2C623-ED90-567A-F1EE-D2D96D55623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b="0">
                <a:effectLst/>
              </a:rPr>
              <a:t>Percentage of 'Total Compensation' by 'Work Setting'</a:t>
            </a:r>
            <a:br>
              <a:rPr lang="en-US" sz="3600" b="0">
                <a:effectLst/>
              </a:rPr>
            </a:br>
            <a:endParaRPr lang="en-US" sz="360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D10150-5178-CC5C-FE5F-CC823D71153F}"/>
              </a:ext>
            </a:extLst>
          </p:cNvPr>
          <p:cNvPicPr>
            <a:picLocks noChangeAspect="1"/>
          </p:cNvPicPr>
          <p:nvPr/>
        </p:nvPicPr>
        <p:blipFill>
          <a:blip r:embed="rId2"/>
          <a:stretch>
            <a:fillRect/>
          </a:stretch>
        </p:blipFill>
        <p:spPr>
          <a:xfrm>
            <a:off x="320040" y="2301303"/>
            <a:ext cx="5614416" cy="377940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433D91-AA2B-2A2E-721E-7264515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596328"/>
            <a:ext cx="5614416" cy="169835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0915F0-136B-8C79-6944-7FF6C803F28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F4CB0B02-D8A5-37B1-16A1-A8DDAC321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FE431ED2-7B45-F2E0-0ACF-3C0D7E48FF13}"/>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3060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79323-D973-2267-05DF-283FA39E60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baseline="0"/>
              <a:t>Peak Employment Date </a:t>
            </a:r>
            <a:br>
              <a:rPr lang="en-US" sz="4600" b="1"/>
            </a:br>
            <a:endParaRPr lang="en-US" sz="4600"/>
          </a:p>
        </p:txBody>
      </p:sp>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C3F8A4AC-4DF5-C9C8-8382-E2C6D8A85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246" y="2642616"/>
            <a:ext cx="2318003" cy="3605784"/>
          </a:xfrm>
          <a:prstGeom prst="rect">
            <a:avLst/>
          </a:prstGeom>
        </p:spPr>
      </p:pic>
      <p:pic>
        <p:nvPicPr>
          <p:cNvPr id="4" name="Picture 3" descr="A graph with a line going up&#10;&#10;Description automatically generated">
            <a:extLst>
              <a:ext uri="{FF2B5EF4-FFF2-40B4-BE49-F238E27FC236}">
                <a16:creationId xmlns:a16="http://schemas.microsoft.com/office/drawing/2014/main" id="{FFFBC7B4-B5A2-52AB-AC3F-B7DB4713F60E}"/>
              </a:ext>
            </a:extLst>
          </p:cNvPr>
          <p:cNvPicPr>
            <a:picLocks noChangeAspect="1"/>
          </p:cNvPicPr>
          <p:nvPr/>
        </p:nvPicPr>
        <p:blipFill>
          <a:blip r:embed="rId3"/>
          <a:stretch>
            <a:fillRect/>
          </a:stretch>
        </p:blipFill>
        <p:spPr>
          <a:xfrm>
            <a:off x="6429744" y="2642616"/>
            <a:ext cx="5263919" cy="360578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E1669FA-6FC6-D3C2-23F4-2CEFBE6CA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10633"/>
            <a:ext cx="1076379" cy="717026"/>
          </a:xfrm>
          <a:prstGeom prst="rect">
            <a:avLst/>
          </a:prstGeom>
        </p:spPr>
      </p:pic>
      <p:sp>
        <p:nvSpPr>
          <p:cNvPr id="8" name="Right Triangle 7">
            <a:extLst>
              <a:ext uri="{FF2B5EF4-FFF2-40B4-BE49-F238E27FC236}">
                <a16:creationId xmlns:a16="http://schemas.microsoft.com/office/drawing/2014/main" id="{9946188B-F3BC-89E8-A148-E60277E634E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9" name="Picture 8" descr="A logo of a globe and a graduation cap&#10;&#10;Description automatically generated">
            <a:extLst>
              <a:ext uri="{FF2B5EF4-FFF2-40B4-BE49-F238E27FC236}">
                <a16:creationId xmlns:a16="http://schemas.microsoft.com/office/drawing/2014/main" id="{7F9AFFF4-9B6B-CFAA-E3F5-3FF08BCC8EDA}"/>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1551" y="44444"/>
            <a:ext cx="1197701" cy="775774"/>
          </a:xfrm>
          <a:prstGeom prst="rect">
            <a:avLst/>
          </a:prstGeom>
        </p:spPr>
      </p:pic>
    </p:spTree>
    <p:extLst>
      <p:ext uri="{BB962C8B-B14F-4D97-AF65-F5344CB8AC3E}">
        <p14:creationId xmlns:p14="http://schemas.microsoft.com/office/powerpoint/2010/main" val="152675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2BCD-E88E-D2BF-8890-D4E9597185D4}"/>
              </a:ext>
            </a:extLst>
          </p:cNvPr>
          <p:cNvSpPr>
            <a:spLocks noGrp="1"/>
          </p:cNvSpPr>
          <p:nvPr>
            <p:ph type="title"/>
          </p:nvPr>
        </p:nvSpPr>
        <p:spPr>
          <a:xfrm>
            <a:off x="739572" y="854734"/>
            <a:ext cx="10909640" cy="1368614"/>
          </a:xfrm>
        </p:spPr>
        <p:txBody>
          <a:bodyPr vert="horz" lIns="91440" tIns="45720" rIns="91440" bIns="45720" rtlCol="0" anchor="ctr">
            <a:normAutofit/>
          </a:bodyPr>
          <a:lstStyle/>
          <a:p>
            <a:pPr algn="ctr"/>
            <a:r>
              <a:rPr lang="en-US" sz="4100" b="0" dirty="0">
                <a:effectLst/>
              </a:rPr>
              <a:t>Total Compensation by Business Size and Market</a:t>
            </a:r>
            <a:br>
              <a:rPr lang="en-US" sz="4100" b="0" dirty="0">
                <a:effectLst/>
              </a:rPr>
            </a:br>
            <a:endParaRPr lang="en-US" sz="4100" dirty="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screen with white text&#10;&#10;Description automatically generated">
            <a:extLst>
              <a:ext uri="{FF2B5EF4-FFF2-40B4-BE49-F238E27FC236}">
                <a16:creationId xmlns:a16="http://schemas.microsoft.com/office/drawing/2014/main" id="{6772C03C-3AD1-D6B7-52DF-208F564D6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CF3AB02-0BC2-25BE-A54C-B948EA33C6B5}"/>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E974FF17-2116-37EA-0FC1-28FE80EA1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1CB1A5B3-47B1-C204-1B49-42CF96E219B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a:extLst>
              <a:ext uri="{FF2B5EF4-FFF2-40B4-BE49-F238E27FC236}">
                <a16:creationId xmlns:a16="http://schemas.microsoft.com/office/drawing/2014/main" id="{48DF3B9E-2508-02A0-F3D2-873B1842BE6D}"/>
              </a:ext>
            </a:extLst>
          </p:cNvPr>
          <p:cNvPicPr>
            <a:picLocks noChangeAspect="1"/>
          </p:cNvPicPr>
          <p:nvPr/>
        </p:nvPicPr>
        <p:blipFill>
          <a:blip r:embed="rId5"/>
          <a:stretch>
            <a:fillRect/>
          </a:stretch>
        </p:blipFill>
        <p:spPr>
          <a:xfrm>
            <a:off x="320039" y="2163088"/>
            <a:ext cx="5934457" cy="3921233"/>
          </a:xfrm>
          <a:prstGeom prst="rect">
            <a:avLst/>
          </a:prstGeom>
        </p:spPr>
      </p:pic>
    </p:spTree>
    <p:extLst>
      <p:ext uri="{BB962C8B-B14F-4D97-AF65-F5344CB8AC3E}">
        <p14:creationId xmlns:p14="http://schemas.microsoft.com/office/powerpoint/2010/main" val="341737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6AFF-9DF0-BDEA-65B4-15228044135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b="0">
                <a:effectLst/>
              </a:rPr>
              <a:t>Count of Total Compensation by Business Focus and Business Market</a:t>
            </a:r>
            <a:br>
              <a:rPr lang="en-US" sz="2600" b="0">
                <a:effectLst/>
              </a:rPr>
            </a:br>
            <a:endParaRPr lang="en-US" sz="2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9201A1-8AEB-5453-FFD2-1A860C874B54}"/>
              </a:ext>
            </a:extLst>
          </p:cNvPr>
          <p:cNvPicPr>
            <a:picLocks noChangeAspect="1"/>
          </p:cNvPicPr>
          <p:nvPr/>
        </p:nvPicPr>
        <p:blipFill>
          <a:blip r:embed="rId2"/>
          <a:stretch>
            <a:fillRect/>
          </a:stretch>
        </p:blipFill>
        <p:spPr>
          <a:xfrm>
            <a:off x="320040" y="2519916"/>
            <a:ext cx="5614416" cy="3553772"/>
          </a:xfrm>
          <a:prstGeom prst="rect">
            <a:avLst/>
          </a:prstGeom>
        </p:spPr>
      </p:pic>
      <p:pic>
        <p:nvPicPr>
          <p:cNvPr id="5" name="Content Placeholder 4" descr="A black screen with white text&#10;&#10;Description automatically generated">
            <a:extLst>
              <a:ext uri="{FF2B5EF4-FFF2-40B4-BE49-F238E27FC236}">
                <a16:creationId xmlns:a16="http://schemas.microsoft.com/office/drawing/2014/main" id="{0EEF7883-716A-3F87-F0BE-CC37ABB38A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06E05D29-A630-5FE3-C14B-9B88DA94C6E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C097C61-B0F8-EC5F-34FE-22EBBCD7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AC45CD02-B274-497F-BE46-275B7053331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558166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CF823-8BF7-43F4-1503-68CE3883ED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b="0" kern="1200" dirty="0">
                <a:solidFill>
                  <a:schemeClr val="tx1"/>
                </a:solidFill>
                <a:effectLst/>
                <a:latin typeface="+mj-lt"/>
                <a:ea typeface="+mj-ea"/>
                <a:cs typeface="+mj-cs"/>
              </a:rPr>
              <a:t>Count by '</a:t>
            </a:r>
            <a:r>
              <a:rPr lang="en-US" sz="3600" b="0" kern="1200" dirty="0" err="1">
                <a:solidFill>
                  <a:schemeClr val="tx1"/>
                </a:solidFill>
                <a:effectLst/>
                <a:latin typeface="+mj-lt"/>
                <a:ea typeface="+mj-ea"/>
                <a:cs typeface="+mj-cs"/>
              </a:rPr>
              <a:t>BusinessFocus</a:t>
            </a:r>
            <a:r>
              <a:rPr lang="en-US" sz="3600" b="0" kern="1200" dirty="0">
                <a:solidFill>
                  <a:schemeClr val="tx1"/>
                </a:solidFill>
                <a:effectLst/>
                <a:latin typeface="+mj-lt"/>
                <a:ea typeface="+mj-ea"/>
                <a:cs typeface="+mj-cs"/>
              </a:rPr>
              <a:t>' and '</a:t>
            </a:r>
            <a:r>
              <a:rPr lang="en-US" sz="3600" b="0" kern="1200" dirty="0" err="1">
                <a:solidFill>
                  <a:schemeClr val="tx1"/>
                </a:solidFill>
                <a:effectLst/>
                <a:latin typeface="+mj-lt"/>
                <a:ea typeface="+mj-ea"/>
                <a:cs typeface="+mj-cs"/>
              </a:rPr>
              <a:t>BusinessLine</a:t>
            </a:r>
            <a:br>
              <a:rPr lang="en-US" sz="3600" b="0" kern="1200" dirty="0">
                <a:solidFill>
                  <a:schemeClr val="tx1"/>
                </a:solidFill>
                <a:effectLst/>
                <a:latin typeface="+mj-lt"/>
                <a:ea typeface="+mj-ea"/>
                <a:cs typeface="+mj-cs"/>
              </a:rPr>
            </a:br>
            <a:endParaRPr lang="en-US" sz="3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B0595A29-31AA-E5E9-D813-691E121C1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A9BBE6C-B1F2-BB86-3B11-6A8344D202D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252087A-31E9-D642-7FCF-3A1CCE938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5E919DA9-11D0-01B1-F3B1-F10D4264C04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02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9D32-C62A-9DBA-B97A-AFDABCCAD114}"/>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3100" b="0" kern="1200">
                <a:solidFill>
                  <a:schemeClr val="tx1"/>
                </a:solidFill>
                <a:effectLst/>
                <a:latin typeface="+mj-lt"/>
                <a:ea typeface="+mj-ea"/>
                <a:cs typeface="+mj-cs"/>
              </a:rPr>
              <a:t>Count of Total Compensation by Business Size</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ack screen with white text&#10;&#10;Description automatically generated">
            <a:extLst>
              <a:ext uri="{FF2B5EF4-FFF2-40B4-BE49-F238E27FC236}">
                <a16:creationId xmlns:a16="http://schemas.microsoft.com/office/drawing/2014/main" id="{027EAAF7-B999-5A3C-73D2-383CDD010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139" y="2578588"/>
            <a:ext cx="10478721" cy="2200529"/>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logo of a globe and a graduation cap&#10;&#10;Description automatically generated">
            <a:extLst>
              <a:ext uri="{FF2B5EF4-FFF2-40B4-BE49-F238E27FC236}">
                <a16:creationId xmlns:a16="http://schemas.microsoft.com/office/drawing/2014/main" id="{E2AF9FA7-C362-9A56-ED05-9BB99067884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01AB414-F69D-CDB7-EAA1-9012CA92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2B04495C-ABF6-8D8B-FF9A-313FFF4DB61C}"/>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293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451B2-C1FC-0558-D88E-B160187A4EAF}"/>
              </a:ext>
            </a:extLst>
          </p:cNvPr>
          <p:cNvSpPr>
            <a:spLocks noGrp="1"/>
          </p:cNvSpPr>
          <p:nvPr>
            <p:ph type="title"/>
          </p:nvPr>
        </p:nvSpPr>
        <p:spPr>
          <a:xfrm>
            <a:off x="739572" y="829349"/>
            <a:ext cx="10909640" cy="1368614"/>
          </a:xfrm>
        </p:spPr>
        <p:txBody>
          <a:bodyPr vert="horz" lIns="91440" tIns="45720" rIns="91440" bIns="45720" rtlCol="0" anchor="ctr">
            <a:normAutofit/>
          </a:bodyPr>
          <a:lstStyle/>
          <a:p>
            <a:pPr algn="ctr"/>
            <a:r>
              <a:rPr lang="en-US" sz="3600" b="0" dirty="0">
                <a:effectLst/>
              </a:rPr>
              <a:t>Count of ID_PL by Programming Languages(developers)</a:t>
            </a:r>
            <a:br>
              <a:rPr lang="en-US" sz="3600" b="0" dirty="0">
                <a:effectLst/>
              </a:rPr>
            </a:br>
            <a:endParaRPr lang="en-US" sz="3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9E49900E-2AFD-39F4-A9AB-3A2388BBC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358" y="2697693"/>
            <a:ext cx="4041120" cy="3085286"/>
          </a:xfrm>
          <a:prstGeom prst="rect">
            <a:avLst/>
          </a:prstGeom>
        </p:spPr>
      </p:pic>
      <p:pic>
        <p:nvPicPr>
          <p:cNvPr id="5" name="Content Placeholder 4" descr="A graph of blue bars&#10;&#10;Description automatically generated with medium confidence">
            <a:extLst>
              <a:ext uri="{FF2B5EF4-FFF2-40B4-BE49-F238E27FC236}">
                <a16:creationId xmlns:a16="http://schemas.microsoft.com/office/drawing/2014/main" id="{C9AEC9E8-E4BB-3C47-C717-0BEB72CDB5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1" y="2023459"/>
            <a:ext cx="7088825" cy="427101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A37C3523-D776-63D1-E3E7-B995D7A6729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E7D651D-2909-BC08-F57F-AE45F7301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2002180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60371-8E0F-8EF6-301D-95003D7E97E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Top 6 Programming Languages for Full-stack Engineer</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anguages&#10;&#10;Description automatically generated with medium confidence">
            <a:extLst>
              <a:ext uri="{FF2B5EF4-FFF2-40B4-BE49-F238E27FC236}">
                <a16:creationId xmlns:a16="http://schemas.microsoft.com/office/drawing/2014/main" id="{85CEA45F-1E59-31E0-4C7D-AA32E745D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66539"/>
            <a:ext cx="7214616" cy="369749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3DDC369-6BA5-1C0B-D9C5-37E82187A03F}"/>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756A82-48B8-880C-930C-77A6C826B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8F2935DB-4045-D638-1850-9BFD0F983F4F}"/>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
        <p:nvSpPr>
          <p:cNvPr id="7" name="Right Triangle 6">
            <a:extLst>
              <a:ext uri="{FF2B5EF4-FFF2-40B4-BE49-F238E27FC236}">
                <a16:creationId xmlns:a16="http://schemas.microsoft.com/office/drawing/2014/main" id="{5D01BE17-340A-AAA0-7DD2-B59DE23A7E6F}"/>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4182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D05F6-44C3-DF24-1A76-ABF76722A75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Average Compensation Ranges by Level</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BB9FDE-DA3D-F06D-895C-C1C347A8214F}"/>
              </a:ext>
            </a:extLst>
          </p:cNvPr>
          <p:cNvPicPr>
            <a:picLocks noChangeAspect="1"/>
          </p:cNvPicPr>
          <p:nvPr/>
        </p:nvPicPr>
        <p:blipFill>
          <a:blip r:embed="rId2"/>
          <a:stretch>
            <a:fillRect/>
          </a:stretch>
        </p:blipFill>
        <p:spPr>
          <a:xfrm>
            <a:off x="320040" y="2283015"/>
            <a:ext cx="5614416" cy="3839800"/>
          </a:xfrm>
          <a:prstGeom prst="rect">
            <a:avLst/>
          </a:prstGeom>
        </p:spPr>
      </p:pic>
      <p:pic>
        <p:nvPicPr>
          <p:cNvPr id="5" name="Content Placeholder 4" descr="A black screen with white numbers&#10;&#10;Description automatically generated">
            <a:extLst>
              <a:ext uri="{FF2B5EF4-FFF2-40B4-BE49-F238E27FC236}">
                <a16:creationId xmlns:a16="http://schemas.microsoft.com/office/drawing/2014/main" id="{6FB5B945-AFBF-2A65-AAF3-B2231F271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638435"/>
            <a:ext cx="5614416" cy="161414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4F013B1-3917-6C25-BB8F-F85A3434F31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FA06A9-CCD1-83DE-1C9A-55D82FC6A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B5719BF2-F09F-71EF-CEC5-22D9D5188430}"/>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595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787D1-6489-2013-CA68-C2DD14DB062D}"/>
              </a:ext>
            </a:extLst>
          </p:cNvPr>
          <p:cNvSpPr>
            <a:spLocks noGrp="1"/>
          </p:cNvSpPr>
          <p:nvPr>
            <p:ph type="title"/>
          </p:nvPr>
        </p:nvSpPr>
        <p:spPr>
          <a:xfrm>
            <a:off x="838200" y="365125"/>
            <a:ext cx="10515600" cy="1325563"/>
          </a:xfrm>
        </p:spPr>
        <p:txBody>
          <a:bodyPr>
            <a:normAutofit/>
          </a:bodyPr>
          <a:lstStyle/>
          <a:p>
            <a:pPr algn="ctr"/>
            <a:r>
              <a:rPr lang="en-US" kern="100">
                <a:effectLst/>
                <a:latin typeface="Aptos" panose="020B0004020202020204" pitchFamily="34" charset="0"/>
                <a:ea typeface="Aptos" panose="020B0004020202020204" pitchFamily="34" charset="0"/>
                <a:cs typeface="Arial" panose="020B0604020202020204" pitchFamily="34" charset="0"/>
              </a:rPr>
              <a:t>Objective of the Project:</a:t>
            </a:r>
            <a:br>
              <a:rPr lang="en-US" kern="100">
                <a:effectLst/>
                <a:latin typeface="Aptos" panose="020B0004020202020204" pitchFamily="34" charset="0"/>
                <a:ea typeface="Aptos" panose="020B0004020202020204" pitchFamily="34" charset="0"/>
                <a:cs typeface="Arial" panose="020B0604020202020204" pitchFamily="34" charset="0"/>
              </a:rPr>
            </a:br>
            <a:endParaRPr lang="ar-EG" dirty="0"/>
          </a:p>
        </p:txBody>
      </p:sp>
      <p:graphicFrame>
        <p:nvGraphicFramePr>
          <p:cNvPr id="14" name="Content Placeholder 2">
            <a:extLst>
              <a:ext uri="{FF2B5EF4-FFF2-40B4-BE49-F238E27FC236}">
                <a16:creationId xmlns:a16="http://schemas.microsoft.com/office/drawing/2014/main" id="{61165BD0-32A1-A24A-AE40-0E98AB3E047F}"/>
              </a:ext>
            </a:extLst>
          </p:cNvPr>
          <p:cNvGraphicFramePr>
            <a:graphicFrameLocks noGrp="1"/>
          </p:cNvGraphicFramePr>
          <p:nvPr>
            <p:ph idx="1"/>
            <p:extLst>
              <p:ext uri="{D42A27DB-BD31-4B8C-83A1-F6EECF244321}">
                <p14:modId xmlns:p14="http://schemas.microsoft.com/office/powerpoint/2010/main" val="3497090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logo of a globe and a graduation cap&#10;&#10;Description automatically generated">
            <a:extLst>
              <a:ext uri="{FF2B5EF4-FFF2-40B4-BE49-F238E27FC236}">
                <a16:creationId xmlns:a16="http://schemas.microsoft.com/office/drawing/2014/main" id="{5E951C51-F382-61B7-8A94-4F1B54F00F2B}"/>
              </a:ext>
            </a:extLst>
          </p:cNvPr>
          <p:cNvPicPr>
            <a:picLocks noChangeAspect="1"/>
          </p:cNvPicPr>
          <p:nvPr/>
        </p:nvPicPr>
        <p:blipFill>
          <a:blip r:embed="rId7">
            <a:extLst>
              <a:ext uri="{28A0092B-C50C-407E-A947-70E740481C1C}">
                <a14:useLocalDpi xmlns:a14="http://schemas.microsoft.com/office/drawing/2010/main" val="0"/>
              </a:ext>
            </a:extLst>
          </a:blip>
          <a:srcRect l="3739" r="484"/>
          <a:stretch/>
        </p:blipFill>
        <p:spPr>
          <a:xfrm>
            <a:off x="0" y="0"/>
            <a:ext cx="1860698" cy="1256316"/>
          </a:xfrm>
          <a:prstGeom prst="rect">
            <a:avLst/>
          </a:prstGeom>
        </p:spPr>
      </p:pic>
    </p:spTree>
    <p:extLst>
      <p:ext uri="{BB962C8B-B14F-4D97-AF65-F5344CB8AC3E}">
        <p14:creationId xmlns:p14="http://schemas.microsoft.com/office/powerpoint/2010/main" val="229844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449E-B9E1-81B2-21CE-1442BFC74EF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Average Total Compensation by Years of Experience</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424CD7-905C-11CD-FE91-026804650684}"/>
              </a:ext>
            </a:extLst>
          </p:cNvPr>
          <p:cNvPicPr>
            <a:picLocks noGrp="1" noChangeAspect="1"/>
          </p:cNvPicPr>
          <p:nvPr>
            <p:ph idx="1"/>
          </p:nvPr>
        </p:nvPicPr>
        <p:blipFill>
          <a:blip r:embed="rId2"/>
          <a:stretch>
            <a:fillRect/>
          </a:stretch>
        </p:blipFill>
        <p:spPr>
          <a:xfrm>
            <a:off x="4051005" y="1016424"/>
            <a:ext cx="7817907" cy="503945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D91777F-1D84-8F32-155C-020EBC41519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BBB998A-E80E-9ED4-F6D2-AD946B654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1B63A29C-E2EA-30B2-409C-00F25DA12DE7}"/>
              </a:ext>
            </a:extLst>
          </p:cNvPr>
          <p:cNvSpPr/>
          <p:nvPr/>
        </p:nvSpPr>
        <p:spPr>
          <a:xfrm>
            <a:off x="0" y="5762847"/>
            <a:ext cx="10271050" cy="109515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7458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6B95-B9CA-F039-5E88-8CB89091F04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Work Setting</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520EC5-B10F-2BB7-BBD8-745D15AF0475}"/>
              </a:ext>
            </a:extLst>
          </p:cNvPr>
          <p:cNvPicPr>
            <a:picLocks noGrp="1" noChangeAspect="1"/>
          </p:cNvPicPr>
          <p:nvPr>
            <p:ph idx="1"/>
          </p:nvPr>
        </p:nvPicPr>
        <p:blipFill>
          <a:blip r:embed="rId2"/>
          <a:stretch>
            <a:fillRect/>
          </a:stretch>
        </p:blipFill>
        <p:spPr>
          <a:xfrm>
            <a:off x="4654296" y="1178753"/>
            <a:ext cx="7214616" cy="4473062"/>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C90C271-85E1-7171-9AD3-F25A20B8135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4" name="Right Triangle 3">
            <a:extLst>
              <a:ext uri="{FF2B5EF4-FFF2-40B4-BE49-F238E27FC236}">
                <a16:creationId xmlns:a16="http://schemas.microsoft.com/office/drawing/2014/main" id="{E0BD5CAF-806B-0DC7-3CCF-AB91F1F3FB4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695972E9-03D7-F018-848F-DA4E7D9291B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72287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82FAE-F5B7-D9CC-3B10-578AA019EA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E40554-B4E4-77D3-2830-9B73FBA2705C}"/>
              </a:ext>
            </a:extLst>
          </p:cNvPr>
          <p:cNvPicPr>
            <a:picLocks noGrp="1" noChangeAspect="1"/>
          </p:cNvPicPr>
          <p:nvPr>
            <p:ph idx="1"/>
          </p:nvPr>
        </p:nvPicPr>
        <p:blipFill>
          <a:blip r:embed="rId2"/>
          <a:stretch>
            <a:fillRect/>
          </a:stretch>
        </p:blipFill>
        <p:spPr>
          <a:xfrm>
            <a:off x="4686321" y="1176340"/>
            <a:ext cx="7214616" cy="45053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628EF67-BF26-BF86-0952-1BB4C277FD9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FBBFD152-0E95-8124-CC59-64903F290B49}"/>
              </a:ext>
            </a:extLst>
          </p:cNvPr>
          <p:cNvSpPr/>
          <p:nvPr/>
        </p:nvSpPr>
        <p:spPr>
          <a:xfrm>
            <a:off x="0" y="5339245"/>
            <a:ext cx="12192000" cy="151875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0713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722AC-82F9-391B-ED70-9EDDE627E1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1" kern="1200">
                <a:solidFill>
                  <a:schemeClr val="tx1"/>
                </a:solidFill>
                <a:effectLst/>
                <a:latin typeface="+mj-lt"/>
                <a:ea typeface="+mj-ea"/>
                <a:cs typeface="+mj-cs"/>
              </a:rPr>
              <a:t>Cleaning with Microsoft SQL Server</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CFF0D3E-CE9C-9E10-D920-7C25239717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9D9939C4-02F8-5660-6789-0360507F337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0F540C6C-27FA-093E-6DA0-6B80C739C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84828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4C6AE-B42C-9786-C13B-0C15DB79FF51}"/>
              </a:ext>
            </a:extLst>
          </p:cNvPr>
          <p:cNvSpPr>
            <a:spLocks noGrp="1"/>
          </p:cNvSpPr>
          <p:nvPr>
            <p:ph type="title"/>
          </p:nvPr>
        </p:nvSpPr>
        <p:spPr>
          <a:xfrm>
            <a:off x="2525450" y="1062610"/>
            <a:ext cx="6443351" cy="571907"/>
          </a:xfrm>
        </p:spPr>
        <p:txBody>
          <a:bodyPr vert="horz" lIns="91440" tIns="45720" rIns="91440" bIns="45720" rtlCol="0" anchor="ctr">
            <a:normAutofit fontScale="90000"/>
          </a:bodyPr>
          <a:lstStyle/>
          <a:p>
            <a:pPr algn="ctr"/>
            <a:r>
              <a:rPr lang="en-US" sz="4000" dirty="0"/>
              <a:t>1-</a:t>
            </a:r>
            <a:r>
              <a:rPr lang="en-US" sz="4000" b="1" dirty="0">
                <a:effectLst/>
              </a:rPr>
              <a:t>Show Duplicate Data</a:t>
            </a:r>
            <a:br>
              <a:rPr lang="en-US" sz="4600" dirty="0">
                <a:effectLst/>
              </a:rPr>
            </a:br>
            <a:endParaRPr lang="en-US" sz="4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with text&#10;&#10;Description automatically generated">
            <a:extLst>
              <a:ext uri="{FF2B5EF4-FFF2-40B4-BE49-F238E27FC236}">
                <a16:creationId xmlns:a16="http://schemas.microsoft.com/office/drawing/2014/main" id="{82A9F134-D436-7E78-D4F6-AA0BA92B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 y="2131190"/>
            <a:ext cx="5775960" cy="371090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E7A657D2-B3C0-7216-7982-416CCD1D9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301302"/>
            <a:ext cx="5614416" cy="3669517"/>
          </a:xfrm>
          <a:prstGeom prst="rect">
            <a:avLst/>
          </a:prstGeom>
        </p:spPr>
      </p:pic>
      <p:pic>
        <p:nvPicPr>
          <p:cNvPr id="12" name="Picture 11" descr="A logo of a globe and a graduation cap&#10;&#10;Description automatically generated">
            <a:extLst>
              <a:ext uri="{FF2B5EF4-FFF2-40B4-BE49-F238E27FC236}">
                <a16:creationId xmlns:a16="http://schemas.microsoft.com/office/drawing/2014/main" id="{F628E502-BF70-79DC-19BE-9721878B2A6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13" name="Picture 12" descr="A logo with dots and lines&#10;&#10;Description automatically generated">
            <a:extLst>
              <a:ext uri="{FF2B5EF4-FFF2-40B4-BE49-F238E27FC236}">
                <a16:creationId xmlns:a16="http://schemas.microsoft.com/office/drawing/2014/main" id="{B71F1828-2D38-EAFC-A207-B75812618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ED297673-55D6-A869-155C-9827A5616E38}"/>
              </a:ext>
            </a:extLst>
          </p:cNvPr>
          <p:cNvSpPr/>
          <p:nvPr/>
        </p:nvSpPr>
        <p:spPr>
          <a:xfrm rot="10800000" flipV="1">
            <a:off x="0" y="5633979"/>
            <a:ext cx="12192000" cy="122542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0109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366DD-1D75-BE84-10A6-83748552DE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2-</a:t>
            </a:r>
            <a:r>
              <a:rPr lang="en-US" sz="5100" b="1" kern="1200" dirty="0">
                <a:solidFill>
                  <a:schemeClr val="tx1"/>
                </a:solidFill>
                <a:effectLst/>
                <a:latin typeface="+mj-lt"/>
                <a:ea typeface="+mj-ea"/>
                <a:cs typeface="+mj-cs"/>
              </a:rPr>
              <a:t>Identify and display outliers</a:t>
            </a:r>
            <a:br>
              <a:rPr lang="en-US" sz="5100" kern="1200" dirty="0">
                <a:solidFill>
                  <a:schemeClr val="tx1"/>
                </a:solidFill>
                <a:effectLst/>
                <a:latin typeface="+mj-lt"/>
                <a:ea typeface="+mj-ea"/>
                <a:cs typeface="+mj-cs"/>
              </a:rPr>
            </a:br>
            <a:endParaRPr lang="en-US" sz="5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201017D-C2E1-37FE-90CC-A4C5F3529E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6321" y="1174851"/>
            <a:ext cx="7214616" cy="4508297"/>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B8CC364-B446-BE13-6FBC-A1798B581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6215FBA-4259-9AE5-C255-CA7C7C469527}"/>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1AC44904-A620-C8A1-9678-E92FD8E2331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Tree>
    <p:extLst>
      <p:ext uri="{BB962C8B-B14F-4D97-AF65-F5344CB8AC3E}">
        <p14:creationId xmlns:p14="http://schemas.microsoft.com/office/powerpoint/2010/main" val="52641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A760F-DA2D-47FE-6CE3-ABEEBCBB9AE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effectLst/>
                <a:latin typeface="+mj-lt"/>
                <a:ea typeface="+mj-ea"/>
                <a:cs typeface="+mj-cs"/>
              </a:rPr>
              <a:t>3-Exploring Empty Values </a:t>
            </a:r>
            <a:br>
              <a:rPr lang="en-US" sz="5100" kern="1200">
                <a:solidFill>
                  <a:schemeClr val="tx1"/>
                </a:solidFill>
                <a:effectLst/>
                <a:latin typeface="+mj-lt"/>
                <a:ea typeface="+mj-ea"/>
                <a:cs typeface="+mj-cs"/>
              </a:rPr>
            </a:br>
            <a:endParaRPr lang="en-US" sz="5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1B8D062-D52C-76C9-54DB-7EC032D380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010094"/>
            <a:ext cx="7214616" cy="419080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2FA0F920-B3DB-A969-66A0-2A9A5B51DEE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31899"/>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886F784E-19B9-8703-15C0-93D24485A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EF49F58-C8C7-22D6-59BE-88B4DD73F368}"/>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9864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14313-73CB-63E4-5559-91176E23459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b="1" dirty="0">
                <a:effectLst/>
              </a:rPr>
              <a:t>4-Normalization (NF-1) </a:t>
            </a:r>
            <a:endParaRPr lang="en-US" sz="48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0D7E0C74-86EC-1B2B-30BE-46E2B5A50E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040" y="2040144"/>
            <a:ext cx="5614416" cy="42147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D82FF87-004C-79CE-C11C-40DCD76F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040144"/>
            <a:ext cx="5614416" cy="4196488"/>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965E2548-AE45-A3B4-DE4C-33DDFAB6CE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51F822A1-9FF8-93FF-37B1-CE69EBCCE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027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78DB6E-FF3C-E13C-1ABD-DD6618AFD54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a:effectLst/>
              </a:rPr>
              <a:t>4-Normalization (NF-1) </a:t>
            </a:r>
            <a:endParaRPr lang="en-US" sz="400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77E0DFD-F3FE-AD45-8428-355778D7E5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0" y="2333674"/>
            <a:ext cx="5596128" cy="37449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BD55D08-3AB4-D04A-7E70-71F83F6C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431606"/>
            <a:ext cx="5596128" cy="3647027"/>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11FCF04-86FC-0537-171A-A71B6F78029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205285A3-2CDE-91E6-096B-E4DE688F6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6804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1155AF-97EF-7117-CC75-FB82DA9871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dirty="0"/>
              <a:t>5-</a:t>
            </a:r>
            <a:r>
              <a:rPr lang="en-US" sz="2800" b="1" dirty="0">
                <a:effectLst/>
              </a:rPr>
              <a:t>Normalization (NF-2)</a:t>
            </a:r>
            <a:br>
              <a:rPr lang="en-US" sz="2800" dirty="0">
                <a:effectLst/>
              </a:rPr>
            </a:br>
            <a:endParaRPr lang="en-US" sz="2800" dirty="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3534427-876E-8043-FD80-0CA1B77200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 y="2222205"/>
            <a:ext cx="5596128" cy="40403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82A769-2978-5332-A84F-AEADD8193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222206"/>
            <a:ext cx="5596128" cy="4040370"/>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8959DAC-260C-2477-B0B7-246EA0B827FD}"/>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A2749714-08A3-84F1-66B7-3186958D4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36055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F42D407-B8C6-E8D2-BB3C-F978EA5746FB}"/>
              </a:ext>
            </a:extLst>
          </p:cNvPr>
          <p:cNvSpPr>
            <a:spLocks noGrp="1"/>
          </p:cNvSpPr>
          <p:nvPr>
            <p:ph type="title"/>
          </p:nvPr>
        </p:nvSpPr>
        <p:spPr>
          <a:xfrm>
            <a:off x="841246" y="673770"/>
            <a:ext cx="3644489" cy="2414488"/>
          </a:xfrm>
        </p:spPr>
        <p:txBody>
          <a:bodyPr anchor="t">
            <a:normAutofit/>
          </a:bodyPr>
          <a:lstStyle/>
          <a:p>
            <a:r>
              <a:rPr lang="en-US" sz="4200">
                <a:solidFill>
                  <a:srgbClr val="FFFFFF"/>
                </a:solidFill>
                <a:effectLst/>
                <a:latin typeface="+mj-lt"/>
                <a:ea typeface="+mj-ea"/>
                <a:cs typeface="+mj-cs"/>
              </a:rPr>
              <a:t>1. Compensation Analysis:</a:t>
            </a:r>
            <a:br>
              <a:rPr lang="en-US" sz="4200">
                <a:solidFill>
                  <a:srgbClr val="FFFFFF"/>
                </a:solidFill>
                <a:latin typeface="+mj-lt"/>
                <a:ea typeface="+mj-ea"/>
                <a:cs typeface="+mj-cs"/>
              </a:rPr>
            </a:br>
            <a:endParaRPr lang="ar-EG" sz="4200">
              <a:solidFill>
                <a:srgbClr val="FFFFFF"/>
              </a:solidFill>
            </a:endParaRPr>
          </a:p>
        </p:txBody>
      </p:sp>
      <p:sp>
        <p:nvSpPr>
          <p:cNvPr id="3" name="Content Placeholder 2">
            <a:extLst>
              <a:ext uri="{FF2B5EF4-FFF2-40B4-BE49-F238E27FC236}">
                <a16:creationId xmlns:a16="http://schemas.microsoft.com/office/drawing/2014/main" id="{B00F6E39-0FA8-3A2F-2512-3D7CFBD0F131}"/>
              </a:ext>
            </a:extLst>
          </p:cNvPr>
          <p:cNvSpPr>
            <a:spLocks noGrp="1"/>
          </p:cNvSpPr>
          <p:nvPr>
            <p:ph idx="1"/>
          </p:nvPr>
        </p:nvSpPr>
        <p:spPr>
          <a:xfrm>
            <a:off x="6095999" y="882315"/>
            <a:ext cx="5254754" cy="5294647"/>
          </a:xfrm>
        </p:spPr>
        <p:txBody>
          <a:bodyPr>
            <a:normAutofit/>
          </a:bodyPr>
          <a:lstStyle/>
          <a:p>
            <a:pPr indent="-228600">
              <a:spcAft>
                <a:spcPts val="800"/>
              </a:spcAft>
              <a:buFont typeface="Arial" panose="020B0604020202020204" pitchFamily="34" charset="0"/>
              <a:buChar char="•"/>
            </a:pPr>
            <a:r>
              <a:rPr lang="en-US" sz="2200">
                <a:effectLst/>
              </a:rPr>
              <a:t>What is the average compensation by business market, business size, or industry?</a:t>
            </a:r>
          </a:p>
          <a:p>
            <a:pPr indent="-228600">
              <a:spcAft>
                <a:spcPts val="800"/>
              </a:spcAft>
              <a:buFont typeface="Arial" panose="020B0604020202020204" pitchFamily="34" charset="0"/>
              <a:buChar char="•"/>
            </a:pPr>
            <a:r>
              <a:rPr lang="en-US" sz="2200">
                <a:effectLst/>
              </a:rPr>
              <a:t>Are there observable patterns in compensation based on years of experience (YOE), job title, or education level?</a:t>
            </a:r>
          </a:p>
          <a:p>
            <a:pPr indent="-228600">
              <a:spcAft>
                <a:spcPts val="800"/>
              </a:spcAft>
              <a:buFont typeface="Arial" panose="020B0604020202020204" pitchFamily="34" charset="0"/>
              <a:buChar char="•"/>
            </a:pPr>
            <a:r>
              <a:rPr lang="en-US" sz="2200">
                <a:effectLst/>
              </a:rPr>
              <a:t>How do compensation ranges vary by location or work setting (remote, hybrid, in-office)?</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642B2649-682B-E2EC-0948-E555495A7259}"/>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15996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22053-964B-F2CF-D075-3DBC3B0169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5-</a:t>
            </a:r>
            <a:r>
              <a:rPr lang="en-US" sz="4000" b="1" kern="1200">
                <a:solidFill>
                  <a:schemeClr val="tx1"/>
                </a:solidFill>
                <a:effectLst/>
                <a:latin typeface="+mj-lt"/>
                <a:ea typeface="+mj-ea"/>
                <a:cs typeface="+mj-cs"/>
              </a:rPr>
              <a:t>Normalization (NF-2</a:t>
            </a:r>
            <a:endParaRPr lang="en-US" sz="4000" kern="1200">
              <a:solidFill>
                <a:schemeClr val="tx1"/>
              </a:solidFill>
              <a:latin typeface="+mj-lt"/>
              <a:ea typeface="+mj-ea"/>
              <a:cs typeface="+mj-cs"/>
            </a:endParaRP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42CBE61D-E5D7-7023-F7A6-AFE78BA36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902" y="2139484"/>
            <a:ext cx="8845042" cy="4096512"/>
          </a:xfrm>
          <a:prstGeom prst="rect">
            <a:avLst/>
          </a:prstGeom>
        </p:spPr>
      </p:pic>
      <p:sp>
        <p:nvSpPr>
          <p:cNvPr id="5" name="Right Triangle 4">
            <a:extLst>
              <a:ext uri="{FF2B5EF4-FFF2-40B4-BE49-F238E27FC236}">
                <a16:creationId xmlns:a16="http://schemas.microsoft.com/office/drawing/2014/main" id="{56C74F04-B239-0BBB-C94A-977A2045C0E8}"/>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C4FB74C8-0CB9-FAC5-D9AE-440DAA81F17B}"/>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B85FE8EC-2B1D-9F15-9642-8511231EC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629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8C3D-1350-E03A-9870-38A513BFC0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effectLst/>
                <a:latin typeface="+mj-lt"/>
                <a:ea typeface="+mj-ea"/>
                <a:cs typeface="+mj-cs"/>
              </a:rPr>
              <a:t>6-Create Calendar Table</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292D8006-F485-A4FB-30FE-9756DAFFC8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608" y="1122363"/>
            <a:ext cx="6846363" cy="4505910"/>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7422ECB6-715E-1396-98DC-FE913AC2026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D798EABC-349D-663B-BA16-FC41B7DA1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3706F85-AAC8-35BA-73F4-F9300874CE2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8050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A65B-14E4-1E11-4CAE-74CF8115C8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7-L</a:t>
            </a:r>
            <a:r>
              <a:rPr lang="en-US" sz="4800" b="1" kern="1200" dirty="0">
                <a:solidFill>
                  <a:schemeClr val="tx1"/>
                </a:solidFill>
                <a:effectLst/>
                <a:latin typeface="+mj-lt"/>
                <a:ea typeface="+mj-ea"/>
                <a:cs typeface="+mj-cs"/>
              </a:rPr>
              <a:t>inking Tables</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7D54D6B0-5083-5C72-5864-7ADF3BC5B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932689"/>
            <a:ext cx="6846363" cy="500027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E2E8E677-4C89-F750-CD49-CEEB3FA21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719681F1-AD17-5FC3-077A-5F7B6327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B5725A6F-2314-9E4C-7505-684BD82DFB9A}"/>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728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6B814-F581-F825-D5B1-060A5C101E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1" kern="1200" dirty="0">
                <a:solidFill>
                  <a:schemeClr val="tx1"/>
                </a:solidFill>
                <a:latin typeface="+mj-lt"/>
                <a:ea typeface="+mj-ea"/>
                <a:cs typeface="+mj-cs"/>
              </a:rPr>
              <a:t>7-L</a:t>
            </a:r>
            <a:r>
              <a:rPr lang="en-US" sz="5400" b="1" kern="1200" dirty="0">
                <a:solidFill>
                  <a:schemeClr val="tx1"/>
                </a:solidFill>
                <a:effectLst/>
                <a:latin typeface="+mj-lt"/>
                <a:ea typeface="+mj-ea"/>
                <a:cs typeface="+mj-cs"/>
              </a:rPr>
              <a:t>inking Tables</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9B13531-389D-329E-AC7A-4DEFD627C4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620649"/>
            <a:ext cx="7214616" cy="3589269"/>
          </a:xfrm>
          <a:prstGeom prst="rect">
            <a:avLst/>
          </a:prstGeom>
        </p:spPr>
      </p:pic>
      <p:sp>
        <p:nvSpPr>
          <p:cNvPr id="5" name="Right Triangle 4">
            <a:extLst>
              <a:ext uri="{FF2B5EF4-FFF2-40B4-BE49-F238E27FC236}">
                <a16:creationId xmlns:a16="http://schemas.microsoft.com/office/drawing/2014/main" id="{BF3CE417-DE45-5B6C-1EB7-3CE5B5663E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74EB329A-EEAB-C82D-2183-2EFE03DF4FE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4ED7005-05B4-7644-B94A-DF027305B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28926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White alphabet letters placed flat and stacked">
            <a:extLst>
              <a:ext uri="{FF2B5EF4-FFF2-40B4-BE49-F238E27FC236}">
                <a16:creationId xmlns:a16="http://schemas.microsoft.com/office/drawing/2014/main" id="{C395B5DC-9E16-D539-6072-198D802901E1}"/>
              </a:ext>
            </a:extLst>
          </p:cNvPr>
          <p:cNvPicPr>
            <a:picLocks noChangeAspect="1"/>
          </p:cNvPicPr>
          <p:nvPr/>
        </p:nvPicPr>
        <p:blipFill>
          <a:blip r:embed="rId2"/>
          <a:srcRect t="23391" r="9091"/>
          <a:stretch/>
        </p:blipFill>
        <p:spPr>
          <a:xfrm>
            <a:off x="20" y="10"/>
            <a:ext cx="12191981" cy="6857990"/>
          </a:xfrm>
          <a:prstGeom prst="rect">
            <a:avLst/>
          </a:prstGeom>
        </p:spPr>
      </p:pic>
      <p:sp>
        <p:nvSpPr>
          <p:cNvPr id="25" name="Rectangle 2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834BB5-0877-FEF0-F391-0CD5A051979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R Programming language</a:t>
            </a:r>
          </a:p>
        </p:txBody>
      </p:sp>
      <p:sp>
        <p:nvSpPr>
          <p:cNvPr id="27" name="Rectangle: Rounded Corners 2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44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17CDEB-E4D3-DC12-863C-F1B276486F5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Detective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graph&#10;&#10;Description automatically generated">
            <a:extLst>
              <a:ext uri="{FF2B5EF4-FFF2-40B4-BE49-F238E27FC236}">
                <a16:creationId xmlns:a16="http://schemas.microsoft.com/office/drawing/2014/main" id="{34A54B72-7D17-9563-9149-B1BC90C72D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969FEF3-A08A-2A4E-9F49-CC0D974AC0B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sp>
        <p:nvSpPr>
          <p:cNvPr id="4" name="Right Triangle 3">
            <a:extLst>
              <a:ext uri="{FF2B5EF4-FFF2-40B4-BE49-F238E27FC236}">
                <a16:creationId xmlns:a16="http://schemas.microsoft.com/office/drawing/2014/main" id="{4DC1093D-C57F-09C8-E056-602B2BB5580E}"/>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with dots and lines&#10;&#10;Description automatically generated">
            <a:extLst>
              <a:ext uri="{FF2B5EF4-FFF2-40B4-BE49-F238E27FC236}">
                <a16:creationId xmlns:a16="http://schemas.microsoft.com/office/drawing/2014/main" id="{8C1FFC52-1544-8104-3D7A-3C655A47B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575121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51BED-15EA-DAA1-9D07-F4CC877E6D6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count of level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Description automatically generated">
            <a:extLst>
              <a:ext uri="{FF2B5EF4-FFF2-40B4-BE49-F238E27FC236}">
                <a16:creationId xmlns:a16="http://schemas.microsoft.com/office/drawing/2014/main" id="{AE112636-0686-7A6A-43DE-B8764E45FA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4407" y="653796"/>
            <a:ext cx="5647759"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4B3AA6E-C35F-53A2-BC75-1F7EA51268A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17C55711-C704-6D73-8936-91C3076D274E}"/>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F2DCAF6F-ADD0-CA93-A4D9-E3197CFEE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89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CEB47-FCEB-C019-16FE-79DF6B8530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Count of Entries by IsEgp Status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red pie chart&#10;&#10;Description automatically generated">
            <a:extLst>
              <a:ext uri="{FF2B5EF4-FFF2-40B4-BE49-F238E27FC236}">
                <a16:creationId xmlns:a16="http://schemas.microsoft.com/office/drawing/2014/main" id="{5F7A61A1-BA1C-50D5-2735-B1E45BEC9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223845"/>
            <a:ext cx="7214616" cy="4382877"/>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8543DFD-BD72-F923-136D-E5B180DDDA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34299520-43B1-C891-0406-043D2B941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6" name="Right Triangle 5">
            <a:extLst>
              <a:ext uri="{FF2B5EF4-FFF2-40B4-BE49-F238E27FC236}">
                <a16:creationId xmlns:a16="http://schemas.microsoft.com/office/drawing/2014/main" id="{D08DE492-4E80-1D09-9586-904A3DA24AFD}"/>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22572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9FDF84-0131-9A1D-EB2E-A0A96CEAA2B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Size and Market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omputer screen&#10;&#10;Description automatically generated">
            <a:extLst>
              <a:ext uri="{FF2B5EF4-FFF2-40B4-BE49-F238E27FC236}">
                <a16:creationId xmlns:a16="http://schemas.microsoft.com/office/drawing/2014/main" id="{41322047-1C55-85C9-3D7D-7521158E9E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396220"/>
            <a:ext cx="7214616" cy="203812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539093F-D11B-DB56-0C34-5B6691D94987}"/>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5775D43F-F552-7173-627C-AE2490F4ABD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26D16C47-41E9-0682-0608-628316057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47765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B5611-D85E-FF30-FAAE-0BD5498FA5A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Average Total Compensation by Business Size and Market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program&#10;&#10;Description automatically generated">
            <a:extLst>
              <a:ext uri="{FF2B5EF4-FFF2-40B4-BE49-F238E27FC236}">
                <a16:creationId xmlns:a16="http://schemas.microsoft.com/office/drawing/2014/main" id="{0CE73332-6E5C-8864-0544-BDCF04AF9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2414257"/>
            <a:ext cx="7214616" cy="200205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8BFE7D8-EDFE-2520-94F2-A218C95A1EA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67DCF95-EB71-9763-8FE9-FC34526D4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8524EFB-4D3D-83E8-D4E1-C984569FB393}"/>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47776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B4534-7844-2F24-CBBA-2BE303A42913}"/>
              </a:ext>
            </a:extLst>
          </p:cNvPr>
          <p:cNvSpPr>
            <a:spLocks noGrp="1"/>
          </p:cNvSpPr>
          <p:nvPr>
            <p:ph type="title"/>
          </p:nvPr>
        </p:nvSpPr>
        <p:spPr>
          <a:xfrm>
            <a:off x="841246" y="673770"/>
            <a:ext cx="3644489" cy="2414488"/>
          </a:xfrm>
        </p:spPr>
        <p:txBody>
          <a:bodyPr anchor="t">
            <a:normAutofit/>
          </a:bodyPr>
          <a:lstStyle/>
          <a:p>
            <a:r>
              <a:rPr lang="en-US" sz="5400" kern="100">
                <a:solidFill>
                  <a:srgbClr val="FFFFFF"/>
                </a:solidFill>
                <a:effectLst/>
                <a:latin typeface="Aptos" panose="020B0004020202020204" pitchFamily="34" charset="0"/>
                <a:ea typeface="Aptos" panose="020B0004020202020204" pitchFamily="34" charset="0"/>
                <a:cs typeface="Arial" panose="020B0604020202020204" pitchFamily="34" charset="0"/>
              </a:rPr>
              <a:t> 2. Job Role and Market Insights</a:t>
            </a:r>
            <a:endParaRPr lang="ar-EG" sz="5400">
              <a:solidFill>
                <a:srgbClr val="FFFFFF"/>
              </a:solidFill>
            </a:endParaRPr>
          </a:p>
        </p:txBody>
      </p:sp>
      <p:sp>
        <p:nvSpPr>
          <p:cNvPr id="3" name="Content Placeholder 2">
            <a:extLst>
              <a:ext uri="{FF2B5EF4-FFF2-40B4-BE49-F238E27FC236}">
                <a16:creationId xmlns:a16="http://schemas.microsoft.com/office/drawing/2014/main" id="{652B5ECC-8B2B-989C-919A-9C409569BB75}"/>
              </a:ext>
            </a:extLst>
          </p:cNvPr>
          <p:cNvSpPr>
            <a:spLocks noGrp="1"/>
          </p:cNvSpPr>
          <p:nvPr>
            <p:ph idx="1"/>
          </p:nvPr>
        </p:nvSpPr>
        <p:spPr>
          <a:xfrm>
            <a:off x="6095999" y="882315"/>
            <a:ext cx="5254754" cy="5294647"/>
          </a:xfrm>
        </p:spPr>
        <p:txBody>
          <a:bodyPr>
            <a:normAutofit/>
          </a:bodyPr>
          <a:lstStyle/>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What are the most common job titles across business markets and industries?</a:t>
            </a:r>
          </a:p>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How does business focus (e.g., software, finance, etc.) influence job roles or programming languages used?</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1730F9CA-28C9-BECE-4512-BF0A89ECF0F5}"/>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290520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3E1A-48F3-B069-9C8C-1755FB66140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Business Size Distribution by Level</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close-up of a number&#10;&#10;Description automatically generated">
            <a:extLst>
              <a:ext uri="{FF2B5EF4-FFF2-40B4-BE49-F238E27FC236}">
                <a16:creationId xmlns:a16="http://schemas.microsoft.com/office/drawing/2014/main" id="{4D128A07-920C-110F-8D46-5BBDC3056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4038" y="1576537"/>
            <a:ext cx="7214616" cy="285101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2D82C7D-4B04-06F6-EEFC-7203ED07426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0390E0F-909C-D138-F24D-FC4B5E01FE9F}"/>
              </a:ext>
            </a:extLst>
          </p:cNvPr>
          <p:cNvSpPr/>
          <p:nvPr/>
        </p:nvSpPr>
        <p:spPr>
          <a:xfrm>
            <a:off x="-1" y="5273749"/>
            <a:ext cx="10962167" cy="1584251"/>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with dots and lines&#10;&#10;Description automatically generated">
            <a:extLst>
              <a:ext uri="{FF2B5EF4-FFF2-40B4-BE49-F238E27FC236}">
                <a16:creationId xmlns:a16="http://schemas.microsoft.com/office/drawing/2014/main" id="{5D86E6B1-94C1-ADC7-45D7-A05C7A194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88444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B9F56-1498-B4B9-B1CC-D3C45EC8A58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Degree Distribution</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a bar and a number of degrees&#10;&#10;Description automatically generated with medium confidence">
            <a:extLst>
              <a:ext uri="{FF2B5EF4-FFF2-40B4-BE49-F238E27FC236}">
                <a16:creationId xmlns:a16="http://schemas.microsoft.com/office/drawing/2014/main" id="{C6FE8DCD-4797-46FA-B636-D2D5F84C4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66" y="2283014"/>
            <a:ext cx="5614416" cy="3551118"/>
          </a:xfrm>
          <a:prstGeom prst="rect">
            <a:avLst/>
          </a:prstGeom>
        </p:spPr>
      </p:pic>
      <p:pic>
        <p:nvPicPr>
          <p:cNvPr id="5" name="Content Placeholder 4" descr="A screenshot of a computer code&#10;&#10;Description automatically generated">
            <a:extLst>
              <a:ext uri="{FF2B5EF4-FFF2-40B4-BE49-F238E27FC236}">
                <a16:creationId xmlns:a16="http://schemas.microsoft.com/office/drawing/2014/main" id="{29D3C323-3363-EC6B-F0DA-95E43E163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720" y="2368062"/>
            <a:ext cx="5614416" cy="3225301"/>
          </a:xfrm>
          <a:prstGeom prst="rect">
            <a:avLst/>
          </a:prstGeom>
        </p:spPr>
      </p:pic>
      <p:sp>
        <p:nvSpPr>
          <p:cNvPr id="10" name="Right Triangle 9">
            <a:extLst>
              <a:ext uri="{FF2B5EF4-FFF2-40B4-BE49-F238E27FC236}">
                <a16:creationId xmlns:a16="http://schemas.microsoft.com/office/drawing/2014/main" id="{083E5A9D-DCA6-47E5-4975-D662609C4858}"/>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3" name="Picture 2" descr="A logo of a globe and a graduation cap&#10;&#10;Description automatically generated">
            <a:extLst>
              <a:ext uri="{FF2B5EF4-FFF2-40B4-BE49-F238E27FC236}">
                <a16:creationId xmlns:a16="http://schemas.microsoft.com/office/drawing/2014/main" id="{C29C878A-1534-88EB-8429-FB2E8BBCCB8E}"/>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88845B0-5EDD-395A-20C0-D7257235B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78120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CA2577-84B5-932A-CA96-A0EBA0D8648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8CA5F9-5D46-981C-6CC2-6F028D7F1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789E4-7414-144B-DDE5-E147AC6D998E}"/>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Business Size Distribution for No Degree</a:t>
            </a:r>
          </a:p>
        </p:txBody>
      </p:sp>
      <p:sp>
        <p:nvSpPr>
          <p:cNvPr id="21" name="sketch line">
            <a:extLst>
              <a:ext uri="{FF2B5EF4-FFF2-40B4-BE49-F238E27FC236}">
                <a16:creationId xmlns:a16="http://schemas.microsoft.com/office/drawing/2014/main" id="{DD32F21E-7F4E-49F9-EBD9-8238E1ED7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a:extLst>
              <a:ext uri="{FF2B5EF4-FFF2-40B4-BE49-F238E27FC236}">
                <a16:creationId xmlns:a16="http://schemas.microsoft.com/office/drawing/2014/main" id="{AB83EA51-7E1A-1D18-F054-F1FC9FFFE0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228" y="2822878"/>
            <a:ext cx="8843378" cy="1585760"/>
          </a:xfrm>
        </p:spPr>
      </p:pic>
      <p:sp>
        <p:nvSpPr>
          <p:cNvPr id="4" name="Right Triangle 3">
            <a:extLst>
              <a:ext uri="{FF2B5EF4-FFF2-40B4-BE49-F238E27FC236}">
                <a16:creationId xmlns:a16="http://schemas.microsoft.com/office/drawing/2014/main" id="{68B54673-77F9-7471-58F4-659A654183CD}"/>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99DF4289-7638-29C7-D02A-6F04140ED1F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081A00C-0D34-F36A-D764-031ABAB6C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818" y="0"/>
            <a:ext cx="1017181" cy="908062"/>
          </a:xfrm>
          <a:prstGeom prst="rect">
            <a:avLst/>
          </a:prstGeom>
        </p:spPr>
      </p:pic>
    </p:spTree>
    <p:extLst>
      <p:ext uri="{BB962C8B-B14F-4D97-AF65-F5344CB8AC3E}">
        <p14:creationId xmlns:p14="http://schemas.microsoft.com/office/powerpoint/2010/main" val="177150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9DFF82-E041-F6D7-07C5-0878E4659F6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Distribution of Levels for No Degree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DEBC316E-B30B-580A-7AB0-68DAEF5BB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682749"/>
            <a:ext cx="7214616" cy="546507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4DDCF266-F209-6104-C914-07135F39E5A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60FB8621-609C-8374-2C30-59690B3FCDC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with dots and lines&#10;&#10;Description automatically generated">
            <a:extLst>
              <a:ext uri="{FF2B5EF4-FFF2-40B4-BE49-F238E27FC236}">
                <a16:creationId xmlns:a16="http://schemas.microsoft.com/office/drawing/2014/main" id="{C64400A7-6E4C-173C-FB91-6E8AC08B8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963215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618BD-0603-CC1F-AEE8-82F205544C9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Business Line Distribution by Business Size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different colored squares&#10;&#10;Description automatically generated">
            <a:extLst>
              <a:ext uri="{FF2B5EF4-FFF2-40B4-BE49-F238E27FC236}">
                <a16:creationId xmlns:a16="http://schemas.microsoft.com/office/drawing/2014/main" id="{3AF3BD95-1BAD-37C6-E505-E53B2F98A4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918252"/>
            <a:ext cx="7214616" cy="2994064"/>
          </a:xfrm>
          <a:prstGeom prst="rect">
            <a:avLst/>
          </a:prstGeom>
        </p:spPr>
      </p:pic>
      <p:pic>
        <p:nvPicPr>
          <p:cNvPr id="6" name="Content Placeholder 4" descr="A diagram of different colored squares&#10;&#10;Description automatically generated">
            <a:extLst>
              <a:ext uri="{FF2B5EF4-FFF2-40B4-BE49-F238E27FC236}">
                <a16:creationId xmlns:a16="http://schemas.microsoft.com/office/drawing/2014/main" id="{B385279E-2B6F-BB16-38B1-3032CBCBC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692" y="1269740"/>
            <a:ext cx="7722214" cy="429108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E34AB514-63C7-6F5D-B486-26D08AE8C0E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B2EAC3BE-E685-8CA8-C43B-B0B69A5A1DA1}"/>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C11B73B9-331D-D15A-F1F8-037FF7CA9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612107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5020F7-3D50-4D5B-891B-77BC7A1356E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Gender Distribution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 shot of a graph&#10;&#10;Description automatically generated">
            <a:extLst>
              <a:ext uri="{FF2B5EF4-FFF2-40B4-BE49-F238E27FC236}">
                <a16:creationId xmlns:a16="http://schemas.microsoft.com/office/drawing/2014/main" id="{E7E99AC0-5C0F-5076-C605-2DADB60B0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FD6EFD-0CCB-7351-E55A-51D5BF55F2E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F1DBFDD6-A222-687A-BE09-94BA99826575}"/>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415EDC30-2AB9-3894-A9A9-73650CADBC3F}"/>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7" name="Picture 6" descr="A logo with dots and lines&#10;&#10;Description automatically generated">
            <a:extLst>
              <a:ext uri="{FF2B5EF4-FFF2-40B4-BE49-F238E27FC236}">
                <a16:creationId xmlns:a16="http://schemas.microsoft.com/office/drawing/2014/main" id="{2DE4FD6B-039B-50A0-903B-AC4343F1D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126405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30BECD-8942-D4A2-BE57-85BAF3E8CAA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Female Distribution by Business Size and Market</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A chart with different colored squares&#10;&#10;Description automatically generated with medium confidence">
            <a:extLst>
              <a:ext uri="{FF2B5EF4-FFF2-40B4-BE49-F238E27FC236}">
                <a16:creationId xmlns:a16="http://schemas.microsoft.com/office/drawing/2014/main" id="{BED6ACD8-4FE2-C8D1-D594-F4AC48BA3E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926242"/>
            <a:ext cx="7214616" cy="4978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of a globe and a graduation cap&#10;&#10;Description automatically generated">
            <a:extLst>
              <a:ext uri="{FF2B5EF4-FFF2-40B4-BE49-F238E27FC236}">
                <a16:creationId xmlns:a16="http://schemas.microsoft.com/office/drawing/2014/main" id="{EC3577B4-DD11-6433-1B11-E34DA81843D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
        <p:nvSpPr>
          <p:cNvPr id="4" name="Right Triangle 3">
            <a:extLst>
              <a:ext uri="{FF2B5EF4-FFF2-40B4-BE49-F238E27FC236}">
                <a16:creationId xmlns:a16="http://schemas.microsoft.com/office/drawing/2014/main" id="{EA51AC7B-6423-6F8B-57BC-FB0D5F6CD7A4}"/>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678587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50DFE-ECFF-6BFD-C12B-879A29CC0F18}"/>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100"/>
              <a:t>AVG Total Compensation by Level</a:t>
            </a:r>
          </a:p>
        </p:txBody>
      </p:sp>
      <p:pic>
        <p:nvPicPr>
          <p:cNvPr id="3" name="Picture 2" descr="A logo of a globe and a graduation cap&#10;&#10;Description automatically generated">
            <a:extLst>
              <a:ext uri="{FF2B5EF4-FFF2-40B4-BE49-F238E27FC236}">
                <a16:creationId xmlns:a16="http://schemas.microsoft.com/office/drawing/2014/main" id="{886C9AE9-DB27-7C8B-C9F9-B799689A0043}"/>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0"/>
            <a:ext cx="904911" cy="940611"/>
          </a:xfrm>
          <a:prstGeom prst="rect">
            <a:avLst/>
          </a:prstGeom>
        </p:spPr>
      </p:pic>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a number of people&#10;&#10;Description automatically generated">
            <a:extLst>
              <a:ext uri="{FF2B5EF4-FFF2-40B4-BE49-F238E27FC236}">
                <a16:creationId xmlns:a16="http://schemas.microsoft.com/office/drawing/2014/main" id="{C0FA3B7C-F6B5-48F0-B8E0-F381C2EBD005}"/>
              </a:ext>
            </a:extLst>
          </p:cNvPr>
          <p:cNvPicPr>
            <a:picLocks noChangeAspect="1"/>
          </p:cNvPicPr>
          <p:nvPr/>
        </p:nvPicPr>
        <p:blipFill>
          <a:blip r:embed="rId3">
            <a:extLst>
              <a:ext uri="{28A0092B-C50C-407E-A947-70E740481C1C}">
                <a14:useLocalDpi xmlns:a14="http://schemas.microsoft.com/office/drawing/2010/main" val="0"/>
              </a:ext>
            </a:extLst>
          </a:blip>
          <a:srcRect r="-5" b="648"/>
          <a:stretch/>
        </p:blipFill>
        <p:spPr>
          <a:xfrm>
            <a:off x="638881" y="823531"/>
            <a:ext cx="10571740" cy="3677922"/>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7E452F4-E72D-2560-B381-2E0CD3F95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E0B172F5-A390-1E06-9A3F-5278E42D8A6A}"/>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5872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CA5A1B-F10C-EE20-2DB3-274F0C063EE3}"/>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Count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10;&#10;Description automatically generated">
            <a:extLst>
              <a:ext uri="{FF2B5EF4-FFF2-40B4-BE49-F238E27FC236}">
                <a16:creationId xmlns:a16="http://schemas.microsoft.com/office/drawing/2014/main" id="{562BE703-8298-4726-F537-26F65B8872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6885" y="640080"/>
            <a:ext cx="5429437"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F72147F2-1840-69AE-1581-36425CC19DC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5028E65-5D00-51DF-F9C1-4AF320616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D3F5E1E8-019A-95D4-788B-C260B5460C2B}"/>
              </a:ext>
            </a:extLst>
          </p:cNvPr>
          <p:cNvSpPr/>
          <p:nvPr/>
        </p:nvSpPr>
        <p:spPr>
          <a:xfrm rot="10800000" flipV="1">
            <a:off x="0" y="5969633"/>
            <a:ext cx="12192000" cy="889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4066834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0B9A1-39E1-8603-A19E-83DBBD2792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AVG total by work setting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graph showing different colored bars&#10;&#10;Description automatically generated with medium confidence">
            <a:extLst>
              <a:ext uri="{FF2B5EF4-FFF2-40B4-BE49-F238E27FC236}">
                <a16:creationId xmlns:a16="http://schemas.microsoft.com/office/drawing/2014/main" id="{2E95A905-D2F3-D830-5BF9-67100B838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0753625-49E6-6655-A7B1-E2B99292C10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5B9E07B0-A61C-4C35-6AAE-9F5758063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8A153700-6CB4-C668-B2CB-CE59908FD9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63218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57995A-F52B-9F6D-262F-7ABEC94C540C}"/>
              </a:ext>
            </a:extLst>
          </p:cNvPr>
          <p:cNvSpPr>
            <a:spLocks noGrp="1"/>
          </p:cNvSpPr>
          <p:nvPr>
            <p:ph type="title"/>
          </p:nvPr>
        </p:nvSpPr>
        <p:spPr>
          <a:xfrm>
            <a:off x="838200" y="673770"/>
            <a:ext cx="3220329" cy="2027227"/>
          </a:xfrm>
        </p:spPr>
        <p:txBody>
          <a:bodyPr anchor="t">
            <a:normAutofit/>
          </a:bodyPr>
          <a:lstStyle/>
          <a:p>
            <a: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t>3. Diversity and Inclusion:</a:t>
            </a:r>
            <a:b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3800">
              <a:solidFill>
                <a:srgbClr val="FFFFFF"/>
              </a:solidFill>
            </a:endParaRPr>
          </a:p>
        </p:txBody>
      </p:sp>
      <p:pic>
        <p:nvPicPr>
          <p:cNvPr id="4" name="Picture 3" descr="A logo of a globe and a graduation cap&#10;&#10;Description automatically generated">
            <a:extLst>
              <a:ext uri="{FF2B5EF4-FFF2-40B4-BE49-F238E27FC236}">
                <a16:creationId xmlns:a16="http://schemas.microsoft.com/office/drawing/2014/main" id="{07586419-D076-A3B4-2F8C-9622BB7BF64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graphicFrame>
        <p:nvGraphicFramePr>
          <p:cNvPr id="6" name="Content Placeholder 2">
            <a:extLst>
              <a:ext uri="{FF2B5EF4-FFF2-40B4-BE49-F238E27FC236}">
                <a16:creationId xmlns:a16="http://schemas.microsoft.com/office/drawing/2014/main" id="{D9CDAA2E-50AF-72D9-2EA2-232C75C14A79}"/>
              </a:ext>
            </a:extLst>
          </p:cNvPr>
          <p:cNvGraphicFramePr>
            <a:graphicFrameLocks noGrp="1"/>
          </p:cNvGraphicFramePr>
          <p:nvPr>
            <p:ph idx="1"/>
            <p:extLst>
              <p:ext uri="{D42A27DB-BD31-4B8C-83A1-F6EECF244321}">
                <p14:modId xmlns:p14="http://schemas.microsoft.com/office/powerpoint/2010/main" val="337365066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26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5BE91-5B9E-A0DB-9D76-49BD02E54D5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Count of Total by Business Focus and Business Line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red green and blue squares&#10;&#10;Description automatically generated">
            <a:extLst>
              <a:ext uri="{FF2B5EF4-FFF2-40B4-BE49-F238E27FC236}">
                <a16:creationId xmlns:a16="http://schemas.microsoft.com/office/drawing/2014/main" id="{7643B73F-BBB6-B315-5280-B37559755C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06607"/>
            <a:ext cx="7214616" cy="461735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1E4562A4-4747-9E43-BE17-FE83AE2B3F4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10633"/>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62B2D10E-C6A9-5B9B-FE18-B533F884E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736B48C9-D7A4-9DCA-C5BA-3B6716EDE253}"/>
              </a:ext>
            </a:extLst>
          </p:cNvPr>
          <p:cNvSpPr/>
          <p:nvPr/>
        </p:nvSpPr>
        <p:spPr>
          <a:xfrm rot="10800000" flipV="1">
            <a:off x="0" y="5751393"/>
            <a:ext cx="12192000" cy="110801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5662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499BAD-0D3D-961B-6E05-D729C5C3DA8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Count total by business focus and business market</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red green and blue squares&#10;&#10;Description automatically generated">
            <a:extLst>
              <a:ext uri="{FF2B5EF4-FFF2-40B4-BE49-F238E27FC236}">
                <a16:creationId xmlns:a16="http://schemas.microsoft.com/office/drawing/2014/main" id="{E8DABE5C-1972-D46A-3012-1349F4CD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286973"/>
            <a:ext cx="7214616" cy="4256622"/>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DDB25E92-C761-A7B9-E75E-A06DC8A0CEC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54FE3BC-4111-3841-7B3B-3CE0B978AF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8" name="Right Triangle 7">
            <a:extLst>
              <a:ext uri="{FF2B5EF4-FFF2-40B4-BE49-F238E27FC236}">
                <a16:creationId xmlns:a16="http://schemas.microsoft.com/office/drawing/2014/main" id="{5E310252-A1C4-6EAD-FE89-65B04DA6ABB0}"/>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32987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8F60F5-3E58-42D1-F8F8-B387D5A882B0}"/>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Dashboard EXCEL</a:t>
            </a:r>
            <a:endParaRPr lang="ar-EG" sz="6600">
              <a:solidFill>
                <a:srgbClr val="FFFFFF"/>
              </a:solidFill>
            </a:endParaRPr>
          </a:p>
        </p:txBody>
      </p:sp>
      <p:sp>
        <p:nvSpPr>
          <p:cNvPr id="20"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6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0EF53E33-2F29-BC53-3A7A-B84332919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839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547CFA-B974-0D1A-473A-C72B59186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2"/>
          </a:xfrm>
          <a:prstGeom prst="rect">
            <a:avLst/>
          </a:prstGeom>
        </p:spPr>
      </p:pic>
    </p:spTree>
    <p:extLst>
      <p:ext uri="{BB962C8B-B14F-4D97-AF65-F5344CB8AC3E}">
        <p14:creationId xmlns:p14="http://schemas.microsoft.com/office/powerpoint/2010/main" val="233328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BF365-B8E0-D3DC-D00B-BE0BA3D053F0}"/>
              </a:ext>
            </a:extLst>
          </p:cNvPr>
          <p:cNvSpPr>
            <a:spLocks noGrp="1"/>
          </p:cNvSpPr>
          <p:nvPr>
            <p:ph type="ctrTitle"/>
          </p:nvPr>
        </p:nvSpPr>
        <p:spPr>
          <a:xfrm>
            <a:off x="4038600" y="1939159"/>
            <a:ext cx="7644627" cy="2751086"/>
          </a:xfrm>
        </p:spPr>
        <p:txBody>
          <a:bodyPr>
            <a:normAutofit/>
          </a:bodyPr>
          <a:lstStyle/>
          <a:p>
            <a:pPr algn="r"/>
            <a:r>
              <a:rPr lang="en-US"/>
              <a:t>Dashboard Tableau</a:t>
            </a:r>
            <a:endParaRPr lang="ar-EG"/>
          </a:p>
        </p:txBody>
      </p:sp>
    </p:spTree>
    <p:extLst>
      <p:ext uri="{BB962C8B-B14F-4D97-AF65-F5344CB8AC3E}">
        <p14:creationId xmlns:p14="http://schemas.microsoft.com/office/powerpoint/2010/main" val="34925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0A8B870-DFC3-DABA-C8EE-1BF2CA332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8977"/>
            <a:ext cx="11277600" cy="6220046"/>
          </a:xfrm>
          <a:prstGeom prst="rect">
            <a:avLst/>
          </a:prstGeom>
        </p:spPr>
      </p:pic>
    </p:spTree>
    <p:extLst>
      <p:ext uri="{BB962C8B-B14F-4D97-AF65-F5344CB8AC3E}">
        <p14:creationId xmlns:p14="http://schemas.microsoft.com/office/powerpoint/2010/main" val="762566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E87B13E-12DD-6BD6-5BAA-45131FB97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3916"/>
            <a:ext cx="11277600" cy="6390168"/>
          </a:xfrm>
          <a:prstGeom prst="rect">
            <a:avLst/>
          </a:prstGeom>
        </p:spPr>
      </p:pic>
    </p:spTree>
    <p:extLst>
      <p:ext uri="{BB962C8B-B14F-4D97-AF65-F5344CB8AC3E}">
        <p14:creationId xmlns:p14="http://schemas.microsoft.com/office/powerpoint/2010/main" val="268916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37D335B-0AEE-B678-62FF-CCCF6DF92C0B}"/>
              </a:ext>
            </a:extLst>
          </p:cNvPr>
          <p:cNvPicPr>
            <a:picLocks noChangeAspect="1"/>
          </p:cNvPicPr>
          <p:nvPr/>
        </p:nvPicPr>
        <p:blipFill>
          <a:blip r:embed="rId2">
            <a:extLst>
              <a:ext uri="{28A0092B-C50C-407E-A947-70E740481C1C}">
                <a14:useLocalDpi xmlns:a14="http://schemas.microsoft.com/office/drawing/2010/main" val="0"/>
              </a:ext>
            </a:extLst>
          </a:blip>
          <a:srcRect r="14615"/>
          <a:stretch/>
        </p:blipFill>
        <p:spPr>
          <a:xfrm>
            <a:off x="457200" y="446567"/>
            <a:ext cx="11277600" cy="5943600"/>
          </a:xfrm>
          <a:prstGeom prst="rect">
            <a:avLst/>
          </a:prstGeom>
        </p:spPr>
      </p:pic>
    </p:spTree>
    <p:extLst>
      <p:ext uri="{BB962C8B-B14F-4D97-AF65-F5344CB8AC3E}">
        <p14:creationId xmlns:p14="http://schemas.microsoft.com/office/powerpoint/2010/main" val="19639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a graph&#10;&#10;Description automatically generated">
            <a:extLst>
              <a:ext uri="{FF2B5EF4-FFF2-40B4-BE49-F238E27FC236}">
                <a16:creationId xmlns:a16="http://schemas.microsoft.com/office/drawing/2014/main" id="{E9850037-A067-6563-D936-3AA0E071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61728"/>
            <a:ext cx="10905066" cy="4934542"/>
          </a:xfrm>
          <a:prstGeom prst="rect">
            <a:avLst/>
          </a:prstGeom>
          <a:ln>
            <a:noFill/>
          </a:ln>
        </p:spPr>
      </p:pic>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27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5A629D-1FA1-4D19-8C19-AB6BED15D6C5}">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3037</TotalTime>
  <Words>1183</Words>
  <Application>Microsoft Office PowerPoint</Application>
  <PresentationFormat>Widescreen</PresentationFormat>
  <Paragraphs>172</Paragraphs>
  <Slides>107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107</vt:i4>
      </vt:variant>
    </vt:vector>
  </HeadingPairs>
  <TitlesOfParts>
    <vt:vector size="113" baseType="lpstr">
      <vt:lpstr>Aptos</vt:lpstr>
      <vt:lpstr>Aptos Display</vt:lpstr>
      <vt:lpstr>Arial</vt:lpstr>
      <vt:lpstr>Avenir Next LT Pro</vt:lpstr>
      <vt:lpstr>Calibri</vt:lpstr>
      <vt:lpstr>Office Theme</vt:lpstr>
      <vt:lpstr>Data analysis Graduation Final project</vt:lpstr>
      <vt:lpstr>Job scope</vt:lpstr>
      <vt:lpstr>PowerPoint Presentation</vt:lpstr>
      <vt:lpstr>Introduction</vt:lpstr>
      <vt:lpstr>Tools </vt:lpstr>
      <vt:lpstr>Objective of the Project: </vt:lpstr>
      <vt:lpstr>1. Compensation Analysis: </vt:lpstr>
      <vt:lpstr> 2. Job Role and Market Insights</vt:lpstr>
      <vt:lpstr>3. Diversity and Inclusion: </vt:lpstr>
      <vt:lpstr>4. Experience and Education: </vt:lpstr>
      <vt:lpstr>5. Geographical Insights: </vt:lpstr>
      <vt:lpstr>6. Work Setting and Flexibility: </vt:lpstr>
      <vt:lpstr>Python</vt:lpstr>
      <vt:lpstr>Discover Data</vt:lpstr>
      <vt:lpstr>Discover Data</vt:lpstr>
      <vt:lpstr>Data Describe</vt:lpstr>
      <vt:lpstr>Data Cleaning</vt:lpstr>
      <vt:lpstr>Missing value </vt:lpstr>
      <vt:lpstr>Filling (Business_Market) missing values</vt:lpstr>
      <vt:lpstr>Filling (programming lang) missing values</vt:lpstr>
      <vt:lpstr>Editing and Delete time</vt:lpstr>
      <vt:lpstr>PowerPoint Presentation</vt:lpstr>
      <vt:lpstr>Filling missing value of industry</vt:lpstr>
      <vt:lpstr>Fill missing value min and max</vt:lpstr>
      <vt:lpstr>Data is cleaned</vt:lpstr>
      <vt:lpstr>Exploratory data Analysis(EDA) </vt:lpstr>
      <vt:lpstr>Detecting outliers</vt:lpstr>
      <vt:lpstr>Explore outliers</vt:lpstr>
      <vt:lpstr>Describe outliers</vt:lpstr>
      <vt:lpstr>Average Total Compensation by Business Size and Market (OUTLIERS) </vt:lpstr>
      <vt:lpstr>Count of Levels(OUTLIERS) </vt:lpstr>
      <vt:lpstr>AVG Total Compensation by Business Market with Percentage(OUTLIERS) </vt:lpstr>
      <vt:lpstr>Count of Entries by IsEgp Status(outliers) </vt:lpstr>
      <vt:lpstr>ANOVA OUTLIERS </vt:lpstr>
      <vt:lpstr>Regression data</vt:lpstr>
      <vt:lpstr>Level Distribution (Junior, Mid-level, Senior) All data </vt:lpstr>
      <vt:lpstr>Business Size Distribution by Level </vt:lpstr>
      <vt:lpstr>Degree Distribution </vt:lpstr>
      <vt:lpstr>Business Size Distribution for No Degree </vt:lpstr>
      <vt:lpstr>Distribution of Levels for No Degree</vt:lpstr>
      <vt:lpstr>Business Line Distribution by Business Size </vt:lpstr>
      <vt:lpstr>Gender Distribution </vt:lpstr>
      <vt:lpstr>Female Distribution by Business Size and Market </vt:lpstr>
      <vt:lpstr>AVG Total Compensation by Business Size </vt:lpstr>
      <vt:lpstr>Top 5 Company Locations by Compensation Count </vt:lpstr>
      <vt:lpstr>AVG Total Compensation by Level </vt:lpstr>
      <vt:lpstr>Merge 4 Sheets In Python</vt:lpstr>
      <vt:lpstr>Top 6 Titles and Business Markets by Total Compensation (Egp) </vt:lpstr>
      <vt:lpstr>Count of Entries by Industry </vt:lpstr>
      <vt:lpstr>Count of Titles by Work Setting </vt:lpstr>
      <vt:lpstr>Percentage of 'Total Compensation' by 'Work Setting' </vt:lpstr>
      <vt:lpstr>Peak Employment Date  </vt:lpstr>
      <vt:lpstr>Total Compensation by Business Size and Market </vt:lpstr>
      <vt:lpstr>Count of Total Compensation by Business Focus and Business Market </vt:lpstr>
      <vt:lpstr>Count by 'BusinessFocus' and 'BusinessLine </vt:lpstr>
      <vt:lpstr>Count of Total Compensation by Business Size </vt:lpstr>
      <vt:lpstr>Count of ID_PL by Programming Languages(developers) </vt:lpstr>
      <vt:lpstr>Top 6 Programming Languages for Full-stack Engineer </vt:lpstr>
      <vt:lpstr>Average Compensation Ranges by Level </vt:lpstr>
      <vt:lpstr>Average Total Compensation by Years of Experience </vt:lpstr>
      <vt:lpstr>Average Total Compensation by Work Setting </vt:lpstr>
      <vt:lpstr>Average Total Compensation by Business Size and Market </vt:lpstr>
      <vt:lpstr>Cleaning with Microsoft SQL Server</vt:lpstr>
      <vt:lpstr>1-Show Duplicate Data </vt:lpstr>
      <vt:lpstr>2-Identify and display outliers </vt:lpstr>
      <vt:lpstr>3-Exploring Empty Values  </vt:lpstr>
      <vt:lpstr>4-Normalization (NF-1) </vt:lpstr>
      <vt:lpstr>4-Normalization (NF-1) </vt:lpstr>
      <vt:lpstr>5-Normalization (NF-2) </vt:lpstr>
      <vt:lpstr>5-Normalization (NF-2</vt:lpstr>
      <vt:lpstr>6-Create Calendar Table </vt:lpstr>
      <vt:lpstr>7-Linking Tables </vt:lpstr>
      <vt:lpstr>7-Linking Tables</vt:lpstr>
      <vt:lpstr>R Programming language</vt:lpstr>
      <vt:lpstr>Detective outliers</vt:lpstr>
      <vt:lpstr>count of level outliers</vt:lpstr>
      <vt:lpstr>Count of Entries by IsEgp Status (Outliers)</vt:lpstr>
      <vt:lpstr>count Total by Business Size and Market (outliers)</vt:lpstr>
      <vt:lpstr>Average Total Compensation by Business Size and Market</vt:lpstr>
      <vt:lpstr>Business Size Distribution by Level</vt:lpstr>
      <vt:lpstr>Degree Distribution</vt:lpstr>
      <vt:lpstr>Business Size Distribution for No Degree</vt:lpstr>
      <vt:lpstr>Distribution of Levels for No Degree</vt:lpstr>
      <vt:lpstr>Business Line Distribution by Business Size</vt:lpstr>
      <vt:lpstr>Gender Distribution</vt:lpstr>
      <vt:lpstr>Female Distribution by Business Size and Market</vt:lpstr>
      <vt:lpstr>AVG Total Compensation by Level</vt:lpstr>
      <vt:lpstr>Count total by work setting</vt:lpstr>
      <vt:lpstr>AVG total by work setting</vt:lpstr>
      <vt:lpstr>Count of Total by Business Focus and Business Line</vt:lpstr>
      <vt:lpstr>Count total by business focus and business market</vt:lpstr>
      <vt:lpstr>Dashboard EXCEL</vt:lpstr>
      <vt:lpstr>PowerPoint Presentation</vt:lpstr>
      <vt:lpstr>PowerPoint Presentation</vt:lpstr>
      <vt:lpstr>Dashboard Tableau</vt:lpstr>
      <vt:lpstr>PowerPoint Presentation</vt:lpstr>
      <vt:lpstr>PowerPoint Presentation</vt:lpstr>
      <vt:lpstr>PowerPoint Presentation</vt:lpstr>
      <vt:lpstr>PowerPoint Presentation</vt:lpstr>
      <vt:lpstr>PowerPoint Presentation</vt:lpstr>
      <vt:lpstr>PowerPoint Presentation</vt:lpstr>
      <vt:lpstr>Insights</vt:lpstr>
      <vt:lpstr>Insights</vt:lpstr>
      <vt:lpstr>Insights</vt:lpstr>
      <vt:lpstr>conclusion</vt:lpstr>
      <vt:lpstr>Questions?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Graduation Final project</dc:title>
  <dc:creator>Bishoy Victor</dc:creator>
  <cp:lastModifiedBy>DELL</cp:lastModifiedBy>
  <cp:revision>246</cp:revision>
  <dcterms:created xsi:type="dcterms:W3CDTF">2024-10-04T23:21:14Z</dcterms:created>
  <dcterms:modified xsi:type="dcterms:W3CDTF">2024-11-19T19:05:56Z</dcterms:modified>
</cp:coreProperties>
</file>